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70"/>
  </p:notesMasterIdLst>
  <p:sldIdLst>
    <p:sldId id="256" r:id="rId2"/>
    <p:sldId id="257" r:id="rId3"/>
    <p:sldId id="299" r:id="rId4"/>
    <p:sldId id="309" r:id="rId5"/>
    <p:sldId id="297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10" r:id="rId16"/>
    <p:sldId id="319" r:id="rId17"/>
    <p:sldId id="321" r:id="rId18"/>
    <p:sldId id="322" r:id="rId19"/>
    <p:sldId id="352" r:id="rId20"/>
    <p:sldId id="311" r:id="rId21"/>
    <p:sldId id="314" r:id="rId22"/>
    <p:sldId id="323" r:id="rId23"/>
    <p:sldId id="353" r:id="rId24"/>
    <p:sldId id="312" r:id="rId25"/>
    <p:sldId id="318" r:id="rId26"/>
    <p:sldId id="315" r:id="rId27"/>
    <p:sldId id="316" r:id="rId28"/>
    <p:sldId id="317" r:id="rId29"/>
    <p:sldId id="354" r:id="rId30"/>
    <p:sldId id="324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39" r:id="rId45"/>
    <p:sldId id="340" r:id="rId46"/>
    <p:sldId id="342" r:id="rId47"/>
    <p:sldId id="343" r:id="rId48"/>
    <p:sldId id="345" r:id="rId49"/>
    <p:sldId id="346" r:id="rId50"/>
    <p:sldId id="347" r:id="rId51"/>
    <p:sldId id="348" r:id="rId52"/>
    <p:sldId id="355" r:id="rId53"/>
    <p:sldId id="357" r:id="rId54"/>
    <p:sldId id="356" r:id="rId55"/>
    <p:sldId id="374" r:id="rId56"/>
    <p:sldId id="349" r:id="rId57"/>
    <p:sldId id="366" r:id="rId58"/>
    <p:sldId id="361" r:id="rId59"/>
    <p:sldId id="363" r:id="rId60"/>
    <p:sldId id="364" r:id="rId61"/>
    <p:sldId id="367" r:id="rId62"/>
    <p:sldId id="369" r:id="rId63"/>
    <p:sldId id="370" r:id="rId64"/>
    <p:sldId id="371" r:id="rId65"/>
    <p:sldId id="373" r:id="rId66"/>
    <p:sldId id="372" r:id="rId67"/>
    <p:sldId id="274" r:id="rId68"/>
    <p:sldId id="351" r:id="rId69"/>
  </p:sldIdLst>
  <p:sldSz cx="9144000" cy="5143500" type="screen16x9"/>
  <p:notesSz cx="6858000" cy="9144000"/>
  <p:embeddedFontLst>
    <p:embeddedFont>
      <p:font typeface="Bree Serif" panose="020B0604020202020204" charset="0"/>
      <p:regular r:id="rId71"/>
    </p:embeddedFont>
    <p:embeddedFont>
      <p:font typeface="Cambria Math" panose="02040503050406030204" pitchFamily="18" charset="0"/>
      <p:regular r:id="rId72"/>
    </p:embeddedFon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Roboto Black" panose="020B0604020202020204" charset="0"/>
      <p:bold r:id="rId77"/>
      <p:italic r:id="rId78"/>
      <p:boldItalic r:id="rId79"/>
    </p:embeddedFont>
    <p:embeddedFont>
      <p:font typeface="Roboto Light" panose="020B0604020202020204" charset="0"/>
      <p:regular r:id="rId80"/>
      <p:bold r:id="rId81"/>
      <p:italic r:id="rId82"/>
      <p:boldItalic r:id="rId83"/>
    </p:embeddedFont>
    <p:embeddedFont>
      <p:font typeface="Roboto Thin" panose="020B060402020202020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FFD6"/>
    <a:srgbClr val="052541"/>
    <a:srgbClr val="041D31"/>
    <a:srgbClr val="042440"/>
    <a:srgbClr val="FCFFB2"/>
    <a:srgbClr val="00172E"/>
    <a:srgbClr val="011C39"/>
    <a:srgbClr val="122056"/>
    <a:srgbClr val="FFCBFF"/>
    <a:srgbClr val="A5D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811269-C620-4CF6-8468-3FFD58C61F7F}" v="3" dt="2021-03-03T13:21:24.7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2" autoAdjust="0"/>
    <p:restoredTop sz="89366"/>
  </p:normalViewPr>
  <p:slideViewPr>
    <p:cSldViewPr snapToGrid="0" snapToObjects="1">
      <p:cViewPr varScale="1">
        <p:scale>
          <a:sx n="190" d="100"/>
          <a:sy n="190" d="100"/>
        </p:scale>
        <p:origin x="1100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4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font" Target="fonts/font15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font" Target="fonts/font1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7.fntdata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Bra" userId="22437f714b1a4b90" providerId="LiveId" clId="{9ABA2BF1-5BBF-43ED-B946-C04933E592E0}"/>
    <pc:docChg chg="custSel addSld modSld sldOrd">
      <pc:chgData name="Marcel Bra" userId="22437f714b1a4b90" providerId="LiveId" clId="{9ABA2BF1-5BBF-43ED-B946-C04933E592E0}" dt="2021-02-01T13:57:08.088" v="1112" actId="692"/>
      <pc:docMkLst>
        <pc:docMk/>
      </pc:docMkLst>
      <pc:sldChg chg="modSp mod">
        <pc:chgData name="Marcel Bra" userId="22437f714b1a4b90" providerId="LiveId" clId="{9ABA2BF1-5BBF-43ED-B946-C04933E592E0}" dt="2021-02-01T13:55:33.264" v="1111" actId="20577"/>
        <pc:sldMkLst>
          <pc:docMk/>
          <pc:sldMk cId="386384143" sldId="349"/>
        </pc:sldMkLst>
        <pc:spChg chg="mod">
          <ac:chgData name="Marcel Bra" userId="22437f714b1a4b90" providerId="LiveId" clId="{9ABA2BF1-5BBF-43ED-B946-C04933E592E0}" dt="2021-02-01T13:55:33.264" v="1111" actId="20577"/>
          <ac:spMkLst>
            <pc:docMk/>
            <pc:sldMk cId="386384143" sldId="349"/>
            <ac:spMk id="2" creationId="{0F52CA7F-0E74-4E4A-B999-B613421377CE}"/>
          </ac:spMkLst>
        </pc:spChg>
      </pc:sldChg>
      <pc:sldChg chg="modSp mod">
        <pc:chgData name="Marcel Bra" userId="22437f714b1a4b90" providerId="LiveId" clId="{9ABA2BF1-5BBF-43ED-B946-C04933E592E0}" dt="2021-02-01T12:49:08.391" v="353" actId="20577"/>
        <pc:sldMkLst>
          <pc:docMk/>
          <pc:sldMk cId="2660477118" sldId="357"/>
        </pc:sldMkLst>
        <pc:spChg chg="mod">
          <ac:chgData name="Marcel Bra" userId="22437f714b1a4b90" providerId="LiveId" clId="{9ABA2BF1-5BBF-43ED-B946-C04933E592E0}" dt="2021-02-01T12:49:08.391" v="353" actId="20577"/>
          <ac:spMkLst>
            <pc:docMk/>
            <pc:sldMk cId="2660477118" sldId="357"/>
            <ac:spMk id="2" creationId="{0F52CA7F-0E74-4E4A-B999-B613421377CE}"/>
          </ac:spMkLst>
        </pc:spChg>
      </pc:sldChg>
      <pc:sldChg chg="modSp mod">
        <pc:chgData name="Marcel Bra" userId="22437f714b1a4b90" providerId="LiveId" clId="{9ABA2BF1-5BBF-43ED-B946-C04933E592E0}" dt="2021-02-01T13:57:08.088" v="1112" actId="692"/>
        <pc:sldMkLst>
          <pc:docMk/>
          <pc:sldMk cId="1628897217" sldId="361"/>
        </pc:sldMkLst>
        <pc:cxnChg chg="mod">
          <ac:chgData name="Marcel Bra" userId="22437f714b1a4b90" providerId="LiveId" clId="{9ABA2BF1-5BBF-43ED-B946-C04933E592E0}" dt="2021-02-01T13:57:08.088" v="1112" actId="692"/>
          <ac:cxnSpMkLst>
            <pc:docMk/>
            <pc:sldMk cId="1628897217" sldId="361"/>
            <ac:cxnSpMk id="57" creationId="{C5115D7D-1EEF-D04D-AC1F-FC53DB89CCDA}"/>
          </ac:cxnSpMkLst>
        </pc:cxnChg>
      </pc:sldChg>
      <pc:sldChg chg="addSp delSp modSp mod delAnim modAnim">
        <pc:chgData name="Marcel Bra" userId="22437f714b1a4b90" providerId="LiveId" clId="{9ABA2BF1-5BBF-43ED-B946-C04933E592E0}" dt="2021-02-01T12:51:54.934" v="453" actId="166"/>
        <pc:sldMkLst>
          <pc:docMk/>
          <pc:sldMk cId="3963169682" sldId="364"/>
        </pc:sldMkLst>
        <pc:spChg chg="ord">
          <ac:chgData name="Marcel Bra" userId="22437f714b1a4b90" providerId="LiveId" clId="{9ABA2BF1-5BBF-43ED-B946-C04933E592E0}" dt="2021-02-01T12:51:54.934" v="453" actId="166"/>
          <ac:spMkLst>
            <pc:docMk/>
            <pc:sldMk cId="3963169682" sldId="364"/>
            <ac:spMk id="4" creationId="{72333771-E009-F14B-A391-6F25028F8D3D}"/>
          </ac:spMkLst>
        </pc:spChg>
        <pc:spChg chg="mod">
          <ac:chgData name="Marcel Bra" userId="22437f714b1a4b90" providerId="LiveId" clId="{9ABA2BF1-5BBF-43ED-B946-C04933E592E0}" dt="2021-02-01T12:50:07.458" v="388" actId="20577"/>
          <ac:spMkLst>
            <pc:docMk/>
            <pc:sldMk cId="3963169682" sldId="364"/>
            <ac:spMk id="25" creationId="{4C593EE1-2FC7-C244-AA89-BD09F2C383F2}"/>
          </ac:spMkLst>
        </pc:spChg>
        <pc:spChg chg="add mod">
          <ac:chgData name="Marcel Bra" userId="22437f714b1a4b90" providerId="LiveId" clId="{9ABA2BF1-5BBF-43ED-B946-C04933E592E0}" dt="2021-02-01T12:50:29.976" v="395" actId="1076"/>
          <ac:spMkLst>
            <pc:docMk/>
            <pc:sldMk cId="3963169682" sldId="364"/>
            <ac:spMk id="71" creationId="{09236776-88DB-4B2B-A87C-BC844C910138}"/>
          </ac:spMkLst>
        </pc:spChg>
        <pc:cxnChg chg="mod">
          <ac:chgData name="Marcel Bra" userId="22437f714b1a4b90" providerId="LiveId" clId="{9ABA2BF1-5BBF-43ED-B946-C04933E592E0}" dt="2021-02-01T12:50:43.932" v="398" actId="1076"/>
          <ac:cxnSpMkLst>
            <pc:docMk/>
            <pc:sldMk cId="3963169682" sldId="364"/>
            <ac:cxnSpMk id="67" creationId="{BE1B933B-3952-EC43-A528-8093A5A6FC45}"/>
          </ac:cxnSpMkLst>
        </pc:cxnChg>
        <pc:cxnChg chg="mod">
          <ac:chgData name="Marcel Bra" userId="22437f714b1a4b90" providerId="LiveId" clId="{9ABA2BF1-5BBF-43ED-B946-C04933E592E0}" dt="2021-02-01T12:50:43.932" v="398" actId="1076"/>
          <ac:cxnSpMkLst>
            <pc:docMk/>
            <pc:sldMk cId="3963169682" sldId="364"/>
            <ac:cxnSpMk id="70" creationId="{2DBD5712-5CC0-7044-81C6-B0D123E45A92}"/>
          </ac:cxnSpMkLst>
        </pc:cxnChg>
        <pc:cxnChg chg="mod">
          <ac:chgData name="Marcel Bra" userId="22437f714b1a4b90" providerId="LiveId" clId="{9ABA2BF1-5BBF-43ED-B946-C04933E592E0}" dt="2021-02-01T12:50:43.932" v="398" actId="1076"/>
          <ac:cxnSpMkLst>
            <pc:docMk/>
            <pc:sldMk cId="3963169682" sldId="364"/>
            <ac:cxnSpMk id="107" creationId="{7C69B292-5C67-A34A-A999-B9BC50D1639C}"/>
          </ac:cxnSpMkLst>
        </pc:cxnChg>
        <pc:cxnChg chg="add mod">
          <ac:chgData name="Marcel Bra" userId="22437f714b1a4b90" providerId="LiveId" clId="{9ABA2BF1-5BBF-43ED-B946-C04933E592E0}" dt="2021-02-01T12:51:09.268" v="445" actId="692"/>
          <ac:cxnSpMkLst>
            <pc:docMk/>
            <pc:sldMk cId="3963169682" sldId="364"/>
            <ac:cxnSpMk id="108" creationId="{FAD698AB-0CCB-4961-8B49-26057F5612AE}"/>
          </ac:cxnSpMkLst>
        </pc:cxnChg>
        <pc:cxnChg chg="add mod">
          <ac:chgData name="Marcel Bra" userId="22437f714b1a4b90" providerId="LiveId" clId="{9ABA2BF1-5BBF-43ED-B946-C04933E592E0}" dt="2021-02-01T12:51:09.268" v="445" actId="692"/>
          <ac:cxnSpMkLst>
            <pc:docMk/>
            <pc:sldMk cId="3963169682" sldId="364"/>
            <ac:cxnSpMk id="109" creationId="{CD68CA7D-F61D-4FFE-B458-C2F1C70A5700}"/>
          </ac:cxnSpMkLst>
        </pc:cxnChg>
        <pc:cxnChg chg="add mod">
          <ac:chgData name="Marcel Bra" userId="22437f714b1a4b90" providerId="LiveId" clId="{9ABA2BF1-5BBF-43ED-B946-C04933E592E0}" dt="2021-02-01T12:51:09.268" v="445" actId="692"/>
          <ac:cxnSpMkLst>
            <pc:docMk/>
            <pc:sldMk cId="3963169682" sldId="364"/>
            <ac:cxnSpMk id="110" creationId="{F68E9F40-FCD7-4C48-910E-1DAA63013B56}"/>
          </ac:cxnSpMkLst>
        </pc:cxnChg>
        <pc:cxnChg chg="add del mod">
          <ac:chgData name="Marcel Bra" userId="22437f714b1a4b90" providerId="LiveId" clId="{9ABA2BF1-5BBF-43ED-B946-C04933E592E0}" dt="2021-02-01T12:51:24" v="447" actId="478"/>
          <ac:cxnSpMkLst>
            <pc:docMk/>
            <pc:sldMk cId="3963169682" sldId="364"/>
            <ac:cxnSpMk id="111" creationId="{65BF0314-9F59-467A-AD9F-80F0815B8BAF}"/>
          </ac:cxnSpMkLst>
        </pc:cxnChg>
        <pc:cxnChg chg="add mod">
          <ac:chgData name="Marcel Bra" userId="22437f714b1a4b90" providerId="LiveId" clId="{9ABA2BF1-5BBF-43ED-B946-C04933E592E0}" dt="2021-02-01T12:51:42.362" v="452" actId="692"/>
          <ac:cxnSpMkLst>
            <pc:docMk/>
            <pc:sldMk cId="3963169682" sldId="364"/>
            <ac:cxnSpMk id="112" creationId="{87F2514D-05F3-44CD-8904-467CCFF88B30}"/>
          </ac:cxnSpMkLst>
        </pc:cxnChg>
      </pc:sldChg>
      <pc:sldChg chg="addSp delSp modSp mod">
        <pc:chgData name="Marcel Bra" userId="22437f714b1a4b90" providerId="LiveId" clId="{9ABA2BF1-5BBF-43ED-B946-C04933E592E0}" dt="2021-02-01T12:54:30.406" v="520" actId="14100"/>
        <pc:sldMkLst>
          <pc:docMk/>
          <pc:sldMk cId="1193624344" sldId="367"/>
        </pc:sldMkLst>
        <pc:picChg chg="add mod">
          <ac:chgData name="Marcel Bra" userId="22437f714b1a4b90" providerId="LiveId" clId="{9ABA2BF1-5BBF-43ED-B946-C04933E592E0}" dt="2021-02-01T12:54:30.406" v="520" actId="14100"/>
          <ac:picMkLst>
            <pc:docMk/>
            <pc:sldMk cId="1193624344" sldId="367"/>
            <ac:picMk id="3" creationId="{C6F297DC-410A-44EC-A772-1F8C29515795}"/>
          </ac:picMkLst>
        </pc:picChg>
        <pc:picChg chg="del">
          <ac:chgData name="Marcel Bra" userId="22437f714b1a4b90" providerId="LiveId" clId="{9ABA2BF1-5BBF-43ED-B946-C04933E592E0}" dt="2021-02-01T12:54:10.364" v="513" actId="478"/>
          <ac:picMkLst>
            <pc:docMk/>
            <pc:sldMk cId="1193624344" sldId="367"/>
            <ac:picMk id="4" creationId="{E4331C37-D0B1-4E43-BEC3-DFAD2A8F9BCB}"/>
          </ac:picMkLst>
        </pc:picChg>
      </pc:sldChg>
      <pc:sldChg chg="addSp delSp modSp mod">
        <pc:chgData name="Marcel Bra" userId="22437f714b1a4b90" providerId="LiveId" clId="{9ABA2BF1-5BBF-43ED-B946-C04933E592E0}" dt="2021-02-01T12:55:02.913" v="527" actId="14100"/>
        <pc:sldMkLst>
          <pc:docMk/>
          <pc:sldMk cId="1771616796" sldId="369"/>
        </pc:sldMkLst>
        <pc:picChg chg="del">
          <ac:chgData name="Marcel Bra" userId="22437f714b1a4b90" providerId="LiveId" clId="{9ABA2BF1-5BBF-43ED-B946-C04933E592E0}" dt="2021-02-01T12:54:48.445" v="522" actId="478"/>
          <ac:picMkLst>
            <pc:docMk/>
            <pc:sldMk cId="1771616796" sldId="369"/>
            <ac:picMk id="3" creationId="{14C276E9-30B1-7D4F-A28B-896BE37EB68F}"/>
          </ac:picMkLst>
        </pc:picChg>
        <pc:picChg chg="add mod">
          <ac:chgData name="Marcel Bra" userId="22437f714b1a4b90" providerId="LiveId" clId="{9ABA2BF1-5BBF-43ED-B946-C04933E592E0}" dt="2021-02-01T12:55:02.913" v="527" actId="14100"/>
          <ac:picMkLst>
            <pc:docMk/>
            <pc:sldMk cId="1771616796" sldId="369"/>
            <ac:picMk id="4" creationId="{CE5C3685-58A4-43A8-BB94-DFACC76F14C6}"/>
          </ac:picMkLst>
        </pc:picChg>
      </pc:sldChg>
      <pc:sldChg chg="addSp delSp modSp mod">
        <pc:chgData name="Marcel Bra" userId="22437f714b1a4b90" providerId="LiveId" clId="{9ABA2BF1-5BBF-43ED-B946-C04933E592E0}" dt="2021-02-01T12:56:30.506" v="600" actId="20577"/>
        <pc:sldMkLst>
          <pc:docMk/>
          <pc:sldMk cId="4068862693" sldId="370"/>
        </pc:sldMkLst>
        <pc:spChg chg="mod">
          <ac:chgData name="Marcel Bra" userId="22437f714b1a4b90" providerId="LiveId" clId="{9ABA2BF1-5BBF-43ED-B946-C04933E592E0}" dt="2021-02-01T12:56:30.506" v="600" actId="20577"/>
          <ac:spMkLst>
            <pc:docMk/>
            <pc:sldMk cId="4068862693" sldId="370"/>
            <ac:spMk id="24" creationId="{71DFF21C-7AB0-0246-A9BA-75DA52FC34D6}"/>
          </ac:spMkLst>
        </pc:spChg>
        <pc:picChg chg="del">
          <ac:chgData name="Marcel Bra" userId="22437f714b1a4b90" providerId="LiveId" clId="{9ABA2BF1-5BBF-43ED-B946-C04933E592E0}" dt="2021-02-01T12:55:12.112" v="528" actId="478"/>
          <ac:picMkLst>
            <pc:docMk/>
            <pc:sldMk cId="4068862693" sldId="370"/>
            <ac:picMk id="3" creationId="{AB621395-C603-C04D-AF3B-DDF2616DF1A1}"/>
          </ac:picMkLst>
        </pc:picChg>
        <pc:picChg chg="add mod">
          <ac:chgData name="Marcel Bra" userId="22437f714b1a4b90" providerId="LiveId" clId="{9ABA2BF1-5BBF-43ED-B946-C04933E592E0}" dt="2021-02-01T12:55:41.568" v="538" actId="14100"/>
          <ac:picMkLst>
            <pc:docMk/>
            <pc:sldMk cId="4068862693" sldId="370"/>
            <ac:picMk id="4" creationId="{3A82CCF2-1803-48A8-8677-3DFD05BEADBF}"/>
          </ac:picMkLst>
        </pc:picChg>
        <pc:picChg chg="add del mod">
          <ac:chgData name="Marcel Bra" userId="22437f714b1a4b90" providerId="LiveId" clId="{9ABA2BF1-5BBF-43ED-B946-C04933E592E0}" dt="2021-02-01T12:56:09.024" v="585" actId="478"/>
          <ac:picMkLst>
            <pc:docMk/>
            <pc:sldMk cId="4068862693" sldId="370"/>
            <ac:picMk id="6" creationId="{56A95FF5-0898-4AB5-AFEE-3E3F5AFEC170}"/>
          </ac:picMkLst>
        </pc:picChg>
        <pc:picChg chg="add del mod">
          <ac:chgData name="Marcel Bra" userId="22437f714b1a4b90" providerId="LiveId" clId="{9ABA2BF1-5BBF-43ED-B946-C04933E592E0}" dt="2021-02-01T12:56:23.375" v="587" actId="478"/>
          <ac:picMkLst>
            <pc:docMk/>
            <pc:sldMk cId="4068862693" sldId="370"/>
            <ac:picMk id="9" creationId="{6684DCFA-E039-4D8B-A396-214DFA5A5FBA}"/>
          </ac:picMkLst>
        </pc:picChg>
      </pc:sldChg>
      <pc:sldChg chg="addSp delSp modSp mod">
        <pc:chgData name="Marcel Bra" userId="22437f714b1a4b90" providerId="LiveId" clId="{9ABA2BF1-5BBF-43ED-B946-C04933E592E0}" dt="2021-02-01T12:56:59.080" v="606" actId="14100"/>
        <pc:sldMkLst>
          <pc:docMk/>
          <pc:sldMk cId="42847468" sldId="371"/>
        </pc:sldMkLst>
        <pc:picChg chg="add mod">
          <ac:chgData name="Marcel Bra" userId="22437f714b1a4b90" providerId="LiveId" clId="{9ABA2BF1-5BBF-43ED-B946-C04933E592E0}" dt="2021-02-01T12:56:59.080" v="606" actId="14100"/>
          <ac:picMkLst>
            <pc:docMk/>
            <pc:sldMk cId="42847468" sldId="371"/>
            <ac:picMk id="3" creationId="{06CDC642-1F6F-4CFB-8571-695A0432A8E3}"/>
          </ac:picMkLst>
        </pc:picChg>
        <pc:picChg chg="del">
          <ac:chgData name="Marcel Bra" userId="22437f714b1a4b90" providerId="LiveId" clId="{9ABA2BF1-5BBF-43ED-B946-C04933E592E0}" dt="2021-02-01T12:56:35.353" v="601" actId="478"/>
          <ac:picMkLst>
            <pc:docMk/>
            <pc:sldMk cId="42847468" sldId="371"/>
            <ac:picMk id="4" creationId="{DE252731-AD79-924F-A66D-18A5EA6C2584}"/>
          </ac:picMkLst>
        </pc:picChg>
      </pc:sldChg>
      <pc:sldChg chg="addSp modSp mod">
        <pc:chgData name="Marcel Bra" userId="22437f714b1a4b90" providerId="LiveId" clId="{9ABA2BF1-5BBF-43ED-B946-C04933E592E0}" dt="2021-02-01T13:05:04.644" v="1106" actId="14100"/>
        <pc:sldMkLst>
          <pc:docMk/>
          <pc:sldMk cId="1444386568" sldId="372"/>
        </pc:sldMkLst>
        <pc:spChg chg="add mod">
          <ac:chgData name="Marcel Bra" userId="22437f714b1a4b90" providerId="LiveId" clId="{9ABA2BF1-5BBF-43ED-B946-C04933E592E0}" dt="2021-02-01T13:03:29.365" v="1043" actId="20577"/>
          <ac:spMkLst>
            <pc:docMk/>
            <pc:sldMk cId="1444386568" sldId="372"/>
            <ac:spMk id="16" creationId="{17A78168-03DD-48A9-95AD-241696C8FED1}"/>
          </ac:spMkLst>
        </pc:spChg>
        <pc:spChg chg="add mod">
          <ac:chgData name="Marcel Bra" userId="22437f714b1a4b90" providerId="LiveId" clId="{9ABA2BF1-5BBF-43ED-B946-C04933E592E0}" dt="2021-02-01T13:05:04.644" v="1106" actId="14100"/>
          <ac:spMkLst>
            <pc:docMk/>
            <pc:sldMk cId="1444386568" sldId="372"/>
            <ac:spMk id="17" creationId="{CBAD9880-5766-411F-944A-338C3BD84F6F}"/>
          </ac:spMkLst>
        </pc:spChg>
        <pc:spChg chg="mod">
          <ac:chgData name="Marcel Bra" userId="22437f714b1a4b90" providerId="LiveId" clId="{9ABA2BF1-5BBF-43ED-B946-C04933E592E0}" dt="2021-02-01T12:59:47.463" v="745" actId="1076"/>
          <ac:spMkLst>
            <pc:docMk/>
            <pc:sldMk cId="1444386568" sldId="372"/>
            <ac:spMk id="18" creationId="{564E4A4A-9F25-724E-9C25-C2E6CD2B68B1}"/>
          </ac:spMkLst>
        </pc:spChg>
      </pc:sldChg>
      <pc:sldChg chg="addSp delSp modSp mod">
        <pc:chgData name="Marcel Bra" userId="22437f714b1a4b90" providerId="LiveId" clId="{9ABA2BF1-5BBF-43ED-B946-C04933E592E0}" dt="2021-02-01T12:59:39.456" v="737" actId="1076"/>
        <pc:sldMkLst>
          <pc:docMk/>
          <pc:sldMk cId="1191884634" sldId="373"/>
        </pc:sldMkLst>
        <pc:spChg chg="add mod">
          <ac:chgData name="Marcel Bra" userId="22437f714b1a4b90" providerId="LiveId" clId="{9ABA2BF1-5BBF-43ED-B946-C04933E592E0}" dt="2021-02-01T12:59:39.456" v="737" actId="1076"/>
          <ac:spMkLst>
            <pc:docMk/>
            <pc:sldMk cId="1191884634" sldId="373"/>
            <ac:spMk id="19" creationId="{E348124C-7205-4AB2-9482-BD1A39D3C5C1}"/>
          </ac:spMkLst>
        </pc:spChg>
        <pc:spChg chg="mod">
          <ac:chgData name="Marcel Bra" userId="22437f714b1a4b90" providerId="LiveId" clId="{9ABA2BF1-5BBF-43ED-B946-C04933E592E0}" dt="2021-02-01T12:44:00.354" v="119" actId="1038"/>
          <ac:spMkLst>
            <pc:docMk/>
            <pc:sldMk cId="1191884634" sldId="373"/>
            <ac:spMk id="24" creationId="{71DFF21C-7AB0-0246-A9BA-75DA52FC34D6}"/>
          </ac:spMkLst>
        </pc:spChg>
        <pc:picChg chg="add mod">
          <ac:chgData name="Marcel Bra" userId="22437f714b1a4b90" providerId="LiveId" clId="{9ABA2BF1-5BBF-43ED-B946-C04933E592E0}" dt="2021-02-01T12:44:00.354" v="119" actId="1038"/>
          <ac:picMkLst>
            <pc:docMk/>
            <pc:sldMk cId="1191884634" sldId="373"/>
            <ac:picMk id="3" creationId="{A450A90D-1881-4BFB-AE72-DED46FB5D499}"/>
          </ac:picMkLst>
        </pc:picChg>
        <pc:picChg chg="del">
          <ac:chgData name="Marcel Bra" userId="22437f714b1a4b90" providerId="LiveId" clId="{9ABA2BF1-5BBF-43ED-B946-C04933E592E0}" dt="2021-02-01T12:43:37.184" v="95" actId="478"/>
          <ac:picMkLst>
            <pc:docMk/>
            <pc:sldMk cId="1191884634" sldId="373"/>
            <ac:picMk id="11" creationId="{D9B80A36-F4DC-8842-9618-70A5A411C9CF}"/>
          </ac:picMkLst>
        </pc:picChg>
      </pc:sldChg>
      <pc:sldChg chg="modSp add mod ord">
        <pc:chgData name="Marcel Bra" userId="22437f714b1a4b90" providerId="LiveId" clId="{9ABA2BF1-5BBF-43ED-B946-C04933E592E0}" dt="2021-02-01T13:03:13.382" v="1039"/>
        <pc:sldMkLst>
          <pc:docMk/>
          <pc:sldMk cId="1145141762" sldId="374"/>
        </pc:sldMkLst>
        <pc:spChg chg="mod">
          <ac:chgData name="Marcel Bra" userId="22437f714b1a4b90" providerId="LiveId" clId="{9ABA2BF1-5BBF-43ED-B946-C04933E592E0}" dt="2021-02-01T13:02:29.010" v="1037" actId="20577"/>
          <ac:spMkLst>
            <pc:docMk/>
            <pc:sldMk cId="1145141762" sldId="374"/>
            <ac:spMk id="2" creationId="{0F52CA7F-0E74-4E4A-B999-B613421377CE}"/>
          </ac:spMkLst>
        </pc:spChg>
        <pc:spChg chg="mod">
          <ac:chgData name="Marcel Bra" userId="22437f714b1a4b90" providerId="LiveId" clId="{9ABA2BF1-5BBF-43ED-B946-C04933E592E0}" dt="2021-02-01T12:33:10.745" v="6" actId="20577"/>
          <ac:spMkLst>
            <pc:docMk/>
            <pc:sldMk cId="1145141762" sldId="374"/>
            <ac:spMk id="27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F7C-6042-901D-7F8A69BF58CA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148-7E44-AB22-884E2F40413B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148-7E44-AB22-884E2F40413B}"/>
              </c:ext>
            </c:extLst>
          </c:dPt>
          <c:dPt>
            <c:idx val="3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8148-7E44-AB22-884E2F40413B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F7C-6042-901D-7F8A69BF58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E76-1449-B42F-1450385A593A}"/>
              </c:ext>
            </c:extLst>
          </c:dPt>
          <c:dPt>
            <c:idx val="1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E76-1449-B42F-1450385A593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B89-424C-9DE9-A522FE06C5D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5B89-424C-9DE9-A522FE06C5DB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76-1449-B42F-1450385A5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416-BE42-A67B-A083143A11E2}"/>
              </c:ext>
            </c:extLst>
          </c:dPt>
          <c:dPt>
            <c:idx val="1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416-BE42-A67B-A083143A11E2}"/>
              </c:ext>
            </c:extLst>
          </c:dPt>
          <c:dPt>
            <c:idx val="2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16-BE42-A67B-A083143A11E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F9-354B-B1BD-BF251EDB0110}"/>
              </c:ext>
            </c:extLst>
          </c:dPt>
          <c:cat>
            <c:strRef>
              <c:f>Tabelle1!$A$2:$A$5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0.5</c:v>
                </c:pt>
                <c:pt idx="1">
                  <c:v>0.25</c:v>
                </c:pt>
                <c:pt idx="2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16-BE42-A67B-A083143A11E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spPr>
            <a:ln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D0FFFF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2CC6-AE4D-9B1B-5C90EA4A8140}"/>
              </c:ext>
            </c:extLst>
          </c:dPt>
          <c:dPt>
            <c:idx val="1"/>
            <c:bubble3D val="0"/>
            <c:spPr>
              <a:solidFill>
                <a:srgbClr val="B1F0FA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2CC6-AE4D-9B1B-5C90EA4A8140}"/>
              </c:ext>
            </c:extLst>
          </c:dPt>
          <c:dPt>
            <c:idx val="2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2CC6-AE4D-9B1B-5C90EA4A8140}"/>
              </c:ext>
            </c:extLst>
          </c:dPt>
          <c:dPt>
            <c:idx val="3"/>
            <c:bubble3D val="0"/>
            <c:spPr>
              <a:solidFill>
                <a:srgbClr val="64D6E4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CC6-AE4D-9B1B-5C90EA4A8140}"/>
              </c:ext>
            </c:extLst>
          </c:dPt>
          <c:dPt>
            <c:idx val="4"/>
            <c:bubble3D val="0"/>
            <c:spPr>
              <a:solidFill>
                <a:srgbClr val="27B3C7"/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CC6-AE4D-9B1B-5C90EA4A8140}"/>
              </c:ext>
            </c:extLst>
          </c:dPt>
          <c:dPt>
            <c:idx val="5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CC6-AE4D-9B1B-5C90EA4A8140}"/>
              </c:ext>
            </c:extLst>
          </c:dPt>
          <c:dPt>
            <c:idx val="6"/>
            <c:bubble3D val="0"/>
            <c:spPr>
              <a:solidFill>
                <a:schemeClr val="accent5">
                  <a:lumMod val="50000"/>
                </a:schemeClr>
              </a:solidFill>
              <a:ln w="1905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CC6-AE4D-9B1B-5C90EA4A8140}"/>
              </c:ext>
            </c:extLst>
          </c:dPt>
          <c:cat>
            <c:strRef>
              <c:f>Tabelle1!$A$2:$A$8</c:f>
              <c:strCache>
                <c:ptCount val="4"/>
                <c:pt idx="0">
                  <c:v>1. Quartal</c:v>
                </c:pt>
                <c:pt idx="1">
                  <c:v>2. Quartal</c:v>
                </c:pt>
                <c:pt idx="2">
                  <c:v>3. Quartal</c:v>
                </c:pt>
                <c:pt idx="3">
                  <c:v>4. Quartal</c:v>
                </c:pt>
              </c:strCache>
            </c:strRef>
          </c:cat>
          <c:val>
            <c:numRef>
              <c:f>Tabelle1!$B$2:$B$8</c:f>
              <c:numCache>
                <c:formatCode>General</c:formatCode>
                <c:ptCount val="7"/>
                <c:pt idx="0">
                  <c:v>0.5</c:v>
                </c:pt>
                <c:pt idx="1">
                  <c:v>0.25</c:v>
                </c:pt>
                <c:pt idx="2">
                  <c:v>0.125</c:v>
                </c:pt>
                <c:pt idx="3">
                  <c:v>6.25E-2</c:v>
                </c:pt>
                <c:pt idx="4">
                  <c:v>3.125E-2</c:v>
                </c:pt>
                <c:pt idx="5">
                  <c:v>1.5625E-2</c:v>
                </c:pt>
                <c:pt idx="6">
                  <c:v>7.8125E-3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CC6-AE4D-9B1B-5C90EA4A81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̂=〖𝑎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_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 (𝑊_(</a:t>
            </a:r>
            <a:r>
              <a:rPr lang="de-DE" i="0" dirty="0" err="1">
                <a:solidFill>
                  <a:schemeClr val="bg1"/>
                </a:solidFill>
                <a:latin typeface="Cambria Math" panose="02040503050406030204" pitchFamily="18" charset="0"/>
              </a:rPr>
              <a:t>ℎ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)〗^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𝑇⋅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𝑧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+𝑏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_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36856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̂=〖𝑎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_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 (𝑊_(</a:t>
            </a:r>
            <a:r>
              <a:rPr lang="de-DE" i="0" dirty="0" err="1">
                <a:solidFill>
                  <a:schemeClr val="bg1"/>
                </a:solidFill>
                <a:latin typeface="Cambria Math" panose="02040503050406030204" pitchFamily="18" charset="0"/>
              </a:rPr>
              <a:t>ℎ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)〗^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𝑇⋅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𝑧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+𝑏</a:t>
            </a:r>
            <a:r>
              <a:rPr lang="de-DE" b="0" i="0" dirty="0">
                <a:solidFill>
                  <a:schemeClr val="bg1"/>
                </a:solidFill>
                <a:latin typeface="Cambria Math" panose="02040503050406030204" pitchFamily="18" charset="0"/>
              </a:rPr>
              <a:t>_</a:t>
            </a:r>
            <a:r>
              <a:rPr lang="de-DE" i="0" dirty="0">
                <a:solidFill>
                  <a:schemeClr val="bg1"/>
                </a:solidFill>
                <a:latin typeface="Cambria Math" panose="02040503050406030204" pitchFamily="18" charset="0"/>
              </a:rPr>
              <a:t>𝑦 ̂ 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369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036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988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05323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7764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970845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7179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106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422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1075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06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2867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91059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4031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48958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60345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8319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RNNs </a:t>
            </a:r>
            <a:r>
              <a:rPr lang="en-GB" dirty="0" err="1"/>
              <a:t>trainieren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extrem</a:t>
            </a:r>
            <a:r>
              <a:rPr lang="en-GB" dirty="0"/>
              <a:t> </a:t>
            </a:r>
            <a:r>
              <a:rPr lang="en-GB" dirty="0" err="1"/>
              <a:t>schwer</a:t>
            </a:r>
            <a:r>
              <a:rPr lang="en-GB" dirty="0"/>
              <a:t>. </a:t>
            </a:r>
            <a:r>
              <a:rPr lang="en-GB" dirty="0" err="1"/>
              <a:t>Möglichkeiten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K Terme </a:t>
            </a:r>
            <a:r>
              <a:rPr lang="en-GB" dirty="0" err="1"/>
              <a:t>hinten</a:t>
            </a:r>
            <a:r>
              <a:rPr lang="en-GB" dirty="0"/>
              <a:t> </a:t>
            </a:r>
            <a:r>
              <a:rPr lang="en-GB" dirty="0" err="1"/>
              <a:t>droppen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 err="1"/>
              <a:t>Andere</a:t>
            </a:r>
            <a:r>
              <a:rPr lang="en-GB" dirty="0"/>
              <a:t> Optimizer </a:t>
            </a:r>
            <a:r>
              <a:rPr lang="en-GB" dirty="0" err="1"/>
              <a:t>wählen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1651659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RNNs </a:t>
            </a:r>
            <a:r>
              <a:rPr lang="en-GB" dirty="0" err="1"/>
              <a:t>trainieren</a:t>
            </a:r>
            <a:r>
              <a:rPr lang="en-GB" dirty="0"/>
              <a:t> </a:t>
            </a:r>
            <a:r>
              <a:rPr lang="en-GB" dirty="0" err="1"/>
              <a:t>ist</a:t>
            </a:r>
            <a:r>
              <a:rPr lang="en-GB" dirty="0"/>
              <a:t> </a:t>
            </a:r>
            <a:r>
              <a:rPr lang="en-GB" dirty="0" err="1"/>
              <a:t>extrem</a:t>
            </a:r>
            <a:r>
              <a:rPr lang="en-GB" dirty="0"/>
              <a:t> </a:t>
            </a:r>
            <a:r>
              <a:rPr lang="en-GB" dirty="0" err="1"/>
              <a:t>schwer</a:t>
            </a:r>
            <a:r>
              <a:rPr lang="en-GB" dirty="0"/>
              <a:t>. </a:t>
            </a:r>
            <a:r>
              <a:rPr lang="en-GB" dirty="0" err="1"/>
              <a:t>Möglichkeiten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K Terme </a:t>
            </a:r>
            <a:r>
              <a:rPr lang="en-GB" dirty="0" err="1"/>
              <a:t>hinten</a:t>
            </a:r>
            <a:r>
              <a:rPr lang="en-GB" dirty="0"/>
              <a:t> </a:t>
            </a:r>
            <a:r>
              <a:rPr lang="en-GB" dirty="0" err="1"/>
              <a:t>droppen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 err="1"/>
              <a:t>Andere</a:t>
            </a:r>
            <a:r>
              <a:rPr lang="en-GB" dirty="0"/>
              <a:t> Optimizer </a:t>
            </a:r>
            <a:r>
              <a:rPr lang="en-GB" dirty="0" err="1"/>
              <a:t>wählen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139152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06979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542B0C7A-A349-F24B-B0E2-F8E7043979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/>
              <a:t>Dieses Diagram </a:t>
            </a:r>
            <a:r>
              <a:rPr lang="en-GB" dirty="0" err="1"/>
              <a:t>wird</a:t>
            </a:r>
            <a:r>
              <a:rPr lang="en-GB" dirty="0"/>
              <a:t> das Logo der </a:t>
            </a:r>
            <a:r>
              <a:rPr lang="en-GB" dirty="0" err="1"/>
              <a:t>Stunde</a:t>
            </a:r>
            <a:r>
              <a:rPr lang="en-GB" dirty="0"/>
              <a:t>. In den </a:t>
            </a:r>
            <a:r>
              <a:rPr lang="en-GB" dirty="0" err="1"/>
              <a:t>nächsten</a:t>
            </a:r>
            <a:r>
              <a:rPr lang="en-GB" dirty="0"/>
              <a:t> </a:t>
            </a:r>
            <a:r>
              <a:rPr lang="en-GB" dirty="0" err="1"/>
              <a:t>Schritten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wir</a:t>
            </a:r>
            <a:r>
              <a:rPr lang="en-GB" dirty="0"/>
              <a:t> es </a:t>
            </a:r>
            <a:r>
              <a:rPr lang="en-GB" dirty="0" err="1"/>
              <a:t>immer</a:t>
            </a:r>
            <a:r>
              <a:rPr lang="en-GB" dirty="0"/>
              <a:t> </a:t>
            </a:r>
            <a:r>
              <a:rPr lang="en-GB" dirty="0" err="1"/>
              <a:t>wieder</a:t>
            </a:r>
            <a:r>
              <a:rPr lang="en-GB" dirty="0"/>
              <a:t> </a:t>
            </a:r>
            <a:r>
              <a:rPr lang="en-GB" dirty="0" err="1"/>
              <a:t>heranziehen</a:t>
            </a:r>
            <a:r>
              <a:rPr lang="en-GB" dirty="0"/>
              <a:t> und </a:t>
            </a:r>
            <a:r>
              <a:rPr lang="en-GB" dirty="0" err="1"/>
              <a:t>erweitern</a:t>
            </a:r>
            <a:r>
              <a:rPr lang="en-GB" dirty="0"/>
              <a:t> um die </a:t>
            </a:r>
            <a:r>
              <a:rPr lang="en-GB" dirty="0" err="1"/>
              <a:t>Arbeitsweise</a:t>
            </a:r>
            <a:r>
              <a:rPr lang="en-GB" dirty="0"/>
              <a:t> von </a:t>
            </a:r>
            <a:r>
              <a:rPr lang="en-GB" dirty="0" err="1"/>
              <a:t>Neuronalen</a:t>
            </a:r>
            <a:r>
              <a:rPr lang="en-GB" dirty="0"/>
              <a:t> </a:t>
            </a:r>
            <a:r>
              <a:rPr lang="en-GB" dirty="0" err="1"/>
              <a:t>Netzen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veranschaulichen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619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030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57838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0897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67220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1234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67750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64909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7707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7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31413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648797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56406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170056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84013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878725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63032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484883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56355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2729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333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97208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150444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1318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608727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022078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607821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755107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70361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g5d5c1b5eee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0" name="Google Shape;1120;g5d5c1b5eee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izenplatzhalter 1">
            <a:extLst>
              <a:ext uri="{FF2B5EF4-FFF2-40B4-BE49-F238E27FC236}">
                <a16:creationId xmlns:a16="http://schemas.microsoft.com/office/drawing/2014/main" id="{72186F1A-2174-E047-91CC-627FCDA9AD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659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943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95509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c99e1ede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c99e1ede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2320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4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ctrTitle" idx="5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EFFC1"/>
              </a:solidFill>
            </a:endParaRPr>
          </a:p>
        </p:txBody>
      </p:sp>
      <p:sp>
        <p:nvSpPr>
          <p:cNvPr id="86" name="Google Shape;86;p14"/>
          <p:cNvSpPr txBox="1">
            <a:spLocks noGrp="1"/>
          </p:cNvSpPr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sz="3000" b="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776708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181" userDrawn="1">
          <p15:clr>
            <a:srgbClr val="F26B43"/>
          </p15:clr>
        </p15:guide>
        <p15:guide id="2" pos="5579" userDrawn="1">
          <p15:clr>
            <a:srgbClr val="F26B43"/>
          </p15:clr>
        </p15:guide>
        <p15:guide id="3" orient="horz" pos="713" userDrawn="1">
          <p15:clr>
            <a:srgbClr val="F26B43"/>
          </p15:clr>
        </p15:guide>
        <p15:guide id="4" orient="horz" pos="2890" userDrawn="1">
          <p15:clr>
            <a:srgbClr val="F26B43"/>
          </p15:clr>
        </p15:guide>
        <p15:guide id="5" pos="431" userDrawn="1">
          <p15:clr>
            <a:srgbClr val="F26B43"/>
          </p15:clr>
        </p15:guide>
        <p15:guide id="6" pos="5329" userDrawn="1">
          <p15:clr>
            <a:srgbClr val="F26B43"/>
          </p15:clr>
        </p15:guide>
        <p15:guide id="7" orient="horz" pos="282" userDrawn="1">
          <p15:clr>
            <a:srgbClr val="F26B43"/>
          </p15:clr>
        </p15:guide>
        <p15:guide id="8" orient="horz" pos="64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0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3" Type="http://schemas.openxmlformats.org/officeDocument/2006/relationships/image" Target="../media/image500.png"/><Relationship Id="rId7" Type="http://schemas.openxmlformats.org/officeDocument/2006/relationships/image" Target="../media/image540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.png"/><Relationship Id="rId11" Type="http://schemas.openxmlformats.org/officeDocument/2006/relationships/image" Target="../media/image57.png"/><Relationship Id="rId5" Type="http://schemas.openxmlformats.org/officeDocument/2006/relationships/image" Target="../media/image520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0.png"/><Relationship Id="rId9" Type="http://schemas.openxmlformats.org/officeDocument/2006/relationships/image" Target="../media/image460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5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8.png"/><Relationship Id="rId5" Type="http://schemas.openxmlformats.org/officeDocument/2006/relationships/image" Target="../media/image770.png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1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3.png"/><Relationship Id="rId11" Type="http://schemas.openxmlformats.org/officeDocument/2006/relationships/image" Target="../media/image89.png"/><Relationship Id="rId5" Type="http://schemas.openxmlformats.org/officeDocument/2006/relationships/image" Target="../media/image82.png"/><Relationship Id="rId15" Type="http://schemas.openxmlformats.org/officeDocument/2006/relationships/image" Target="../media/image88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980.png"/><Relationship Id="rId18" Type="http://schemas.openxmlformats.org/officeDocument/2006/relationships/image" Target="../media/image103.png"/><Relationship Id="rId3" Type="http://schemas.openxmlformats.org/officeDocument/2006/relationships/image" Target="../media/image910.png"/><Relationship Id="rId7" Type="http://schemas.openxmlformats.org/officeDocument/2006/relationships/image" Target="../media/image98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0.png"/><Relationship Id="rId5" Type="http://schemas.openxmlformats.org/officeDocument/2006/relationships/image" Target="../media/image96.png"/><Relationship Id="rId15" Type="http://schemas.openxmlformats.org/officeDocument/2006/relationships/image" Target="../media/image1000.png"/><Relationship Id="rId10" Type="http://schemas.openxmlformats.org/officeDocument/2006/relationships/image" Target="../media/image99.png"/><Relationship Id="rId19" Type="http://schemas.openxmlformats.org/officeDocument/2006/relationships/image" Target="../media/image104.png"/><Relationship Id="rId4" Type="http://schemas.openxmlformats.org/officeDocument/2006/relationships/image" Target="../media/image920.png"/><Relationship Id="rId9" Type="http://schemas.openxmlformats.org/officeDocument/2006/relationships/image" Target="../media/image81.png"/><Relationship Id="rId14" Type="http://schemas.openxmlformats.org/officeDocument/2006/relationships/image" Target="../media/image99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openxmlformats.org/officeDocument/2006/relationships/image" Target="../media/image106.png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8.png"/><Relationship Id="rId11" Type="http://schemas.openxmlformats.org/officeDocument/2006/relationships/image" Target="../media/image113.png"/><Relationship Id="rId5" Type="http://schemas.openxmlformats.org/officeDocument/2006/relationships/image" Target="../media/image1070.png"/><Relationship Id="rId15" Type="http://schemas.openxmlformats.org/officeDocument/2006/relationships/image" Target="../media/image117.png"/><Relationship Id="rId10" Type="http://schemas.openxmlformats.org/officeDocument/2006/relationships/image" Target="../media/image112.png"/><Relationship Id="rId4" Type="http://schemas.openxmlformats.org/officeDocument/2006/relationships/image" Target="../media/image107.png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107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0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5" Type="http://schemas.openxmlformats.org/officeDocument/2006/relationships/image" Target="../media/image122.png"/><Relationship Id="rId10" Type="http://schemas.openxmlformats.org/officeDocument/2006/relationships/image" Target="../media/image115.png"/><Relationship Id="rId4" Type="http://schemas.openxmlformats.org/officeDocument/2006/relationships/image" Target="../media/image119.png"/><Relationship Id="rId9" Type="http://schemas.openxmlformats.org/officeDocument/2006/relationships/image" Target="../media/image1200.png"/><Relationship Id="rId14" Type="http://schemas.openxmlformats.org/officeDocument/2006/relationships/image" Target="../media/image1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4.png"/><Relationship Id="rId18" Type="http://schemas.openxmlformats.org/officeDocument/2006/relationships/image" Target="../media/image135.png"/><Relationship Id="rId3" Type="http://schemas.openxmlformats.org/officeDocument/2006/relationships/image" Target="../media/image125.png"/><Relationship Id="rId21" Type="http://schemas.openxmlformats.org/officeDocument/2006/relationships/image" Target="../media/image136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137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34.png"/><Relationship Id="rId18" Type="http://schemas.openxmlformats.org/officeDocument/2006/relationships/image" Target="../media/image135.png"/><Relationship Id="rId3" Type="http://schemas.openxmlformats.org/officeDocument/2006/relationships/image" Target="../media/image125.png"/><Relationship Id="rId21" Type="http://schemas.openxmlformats.org/officeDocument/2006/relationships/image" Target="../media/image136.png"/><Relationship Id="rId7" Type="http://schemas.openxmlformats.org/officeDocument/2006/relationships/image" Target="../media/image119.png"/><Relationship Id="rId12" Type="http://schemas.openxmlformats.org/officeDocument/2006/relationships/image" Target="../media/image133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137.png"/><Relationship Id="rId20" Type="http://schemas.openxmlformats.org/officeDocument/2006/relationships/image" Target="../media/image9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8.png"/><Relationship Id="rId11" Type="http://schemas.openxmlformats.org/officeDocument/2006/relationships/image" Target="../media/image131.png"/><Relationship Id="rId5" Type="http://schemas.openxmlformats.org/officeDocument/2006/relationships/image" Target="../media/image127.png"/><Relationship Id="rId10" Type="http://schemas.openxmlformats.org/officeDocument/2006/relationships/image" Target="../media/image130.png"/><Relationship Id="rId19" Type="http://schemas.openxmlformats.org/officeDocument/2006/relationships/image" Target="../media/image138.png"/><Relationship Id="rId4" Type="http://schemas.openxmlformats.org/officeDocument/2006/relationships/image" Target="../media/image126.png"/><Relationship Id="rId9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6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67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50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2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70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51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9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60.png"/><Relationship Id="rId18" Type="http://schemas.openxmlformats.org/officeDocument/2006/relationships/image" Target="../media/image170.png"/><Relationship Id="rId3" Type="http://schemas.openxmlformats.org/officeDocument/2006/relationships/image" Target="../media/image1500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3.png"/><Relationship Id="rId2" Type="http://schemas.openxmlformats.org/officeDocument/2006/relationships/notesSlide" Target="../notesSlides/notesSlide52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5" Type="http://schemas.openxmlformats.org/officeDocument/2006/relationships/image" Target="../media/image152.png"/><Relationship Id="rId15" Type="http://schemas.openxmlformats.org/officeDocument/2006/relationships/image" Target="../media/image169.png"/><Relationship Id="rId10" Type="http://schemas.openxmlformats.org/officeDocument/2006/relationships/image" Target="../media/image157.png"/><Relationship Id="rId4" Type="http://schemas.openxmlformats.org/officeDocument/2006/relationships/image" Target="../media/image151.png"/><Relationship Id="rId9" Type="http://schemas.openxmlformats.org/officeDocument/2006/relationships/image" Target="../media/image156.png"/><Relationship Id="rId14" Type="http://schemas.openxmlformats.org/officeDocument/2006/relationships/image" Target="../media/image1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3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5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7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9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tIeHLnjs5U8&amp;t=236s" TargetMode="External"/><Relationship Id="rId13" Type="http://schemas.openxmlformats.org/officeDocument/2006/relationships/hyperlink" Target="http://cs231n.stanford.edu/slides/2017/cs231n_2017_lecture10.pdf" TargetMode="External"/><Relationship Id="rId18" Type="http://schemas.openxmlformats.org/officeDocument/2006/relationships/hyperlink" Target="https://www.youtube.com/watch?v=56TYLaQN4N8" TargetMode="External"/><Relationship Id="rId3" Type="http://schemas.openxmlformats.org/officeDocument/2006/relationships/hyperlink" Target="https://towardsdatascience.com/https-medium-com-piotr-skalski92-deep-dive-into-deep-networks-math-17660bc376ba" TargetMode="External"/><Relationship Id="rId7" Type="http://schemas.openxmlformats.org/officeDocument/2006/relationships/hyperlink" Target="http://www.deeplearningbook.org/" TargetMode="External"/><Relationship Id="rId12" Type="http://schemas.openxmlformats.org/officeDocument/2006/relationships/hyperlink" Target="https://d2l.ai/chapter_recurrent-neural-networks/bptt.html" TargetMode="External"/><Relationship Id="rId17" Type="http://schemas.openxmlformats.org/officeDocument/2006/relationships/hyperlink" Target="http://colah.github.io/posts/2015-08-Understanding-LSTMs/" TargetMode="External"/><Relationship Id="rId2" Type="http://schemas.openxmlformats.org/officeDocument/2006/relationships/notesSlide" Target="../notesSlides/notesSlide68.xml"/><Relationship Id="rId16" Type="http://schemas.openxmlformats.org/officeDocument/2006/relationships/hyperlink" Target="https://www.cs.utoronto.ca/~ilya/pubs/ilya_sutskever_phd_thesis.pdf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colah.github.io/posts/2015-08-Backprop/" TargetMode="External"/><Relationship Id="rId11" Type="http://schemas.openxmlformats.org/officeDocument/2006/relationships/hyperlink" Target="https://datascience.stackexchange.com/questions/20139/gradients-for-bias-terms-in-backpropagation" TargetMode="External"/><Relationship Id="rId5" Type="http://schemas.openxmlformats.org/officeDocument/2006/relationships/hyperlink" Target="https://towardsdatascience.com/how-to-build-your-own-neural-network-from-scratch-in-python-68998a08e4f6" TargetMode="External"/><Relationship Id="rId15" Type="http://schemas.openxmlformats.org/officeDocument/2006/relationships/hyperlink" Target="http://www.cs.toronto.edu/~asamir/cifar/Ilya_slides.pdf" TargetMode="External"/><Relationship Id="rId10" Type="http://schemas.openxmlformats.org/officeDocument/2006/relationships/hyperlink" Target="https://gist.github.com/jamesloyys/ff7a7bb1540384f709856f9cdcdee70d#file-neural_network_backprop-py" TargetMode="External"/><Relationship Id="rId19" Type="http://schemas.openxmlformats.org/officeDocument/2006/relationships/hyperlink" Target="https://www.youtube.com/watch?v=WCUNPb-5EYI&amp;t=991s" TargetMode="External"/><Relationship Id="rId4" Type="http://schemas.openxmlformats.org/officeDocument/2006/relationships/hyperlink" Target="https://omar-florez.github.io/scratch_mlp/" TargetMode="External"/><Relationship Id="rId9" Type="http://schemas.openxmlformats.org/officeDocument/2006/relationships/hyperlink" Target="https://www.youtube.com/watch?v=d14TUNcbn1k" TargetMode="External"/><Relationship Id="rId14" Type="http://schemas.openxmlformats.org/officeDocument/2006/relationships/hyperlink" Target="https://www.youtube.com/watch?v=q4mVeRLitsU&amp;t=400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6093174" y="1938996"/>
            <a:ext cx="563495" cy="6119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>
                <a:solidFill>
                  <a:schemeClr val="bg1"/>
                </a:solidFill>
              </a:rPr>
              <a:t>&amp;</a:t>
            </a:r>
            <a:endParaRPr sz="40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4621996" y="3573704"/>
            <a:ext cx="3672722" cy="13843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Seminarvortrag von Marcel Braasch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Masterseminar: Klass. und Clustering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600" dirty="0"/>
              <a:t>München, den 01.02.2021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DE" sz="1600" dirty="0"/>
          </a:p>
        </p:txBody>
      </p:sp>
      <p:sp>
        <p:nvSpPr>
          <p:cNvPr id="107" name="Google Shape;107;p20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noFill/>
          <a:ln w="25400">
            <a:solidFill>
              <a:srgbClr val="47FFD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20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0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2108848" y="1959779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2108848" y="2091199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2108848" y="2222620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2108848" y="2486973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108848" y="2618393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2108848" y="2881235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108848" y="3012655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2108848" y="3275473"/>
            <a:ext cx="872578" cy="45719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0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0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0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0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0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0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0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0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0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0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0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0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0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0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0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105;p20">
            <a:extLst>
              <a:ext uri="{FF2B5EF4-FFF2-40B4-BE49-F238E27FC236}">
                <a16:creationId xmlns:a16="http://schemas.microsoft.com/office/drawing/2014/main" id="{3B89E263-4511-7445-9A2A-D3FA85283137}"/>
              </a:ext>
            </a:extLst>
          </p:cNvPr>
          <p:cNvSpPr txBox="1">
            <a:spLocks/>
          </p:cNvSpPr>
          <p:nvPr/>
        </p:nvSpPr>
        <p:spPr>
          <a:xfrm>
            <a:off x="3578877" y="1785344"/>
            <a:ext cx="779358" cy="376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sz="1600" dirty="0"/>
              <a:t>RNN</a:t>
            </a:r>
          </a:p>
        </p:txBody>
      </p:sp>
      <p:sp>
        <p:nvSpPr>
          <p:cNvPr id="211" name="Google Shape;105;p20">
            <a:extLst>
              <a:ext uri="{FF2B5EF4-FFF2-40B4-BE49-F238E27FC236}">
                <a16:creationId xmlns:a16="http://schemas.microsoft.com/office/drawing/2014/main" id="{E01BC298-D458-D048-B7C3-CA13C962656D}"/>
              </a:ext>
            </a:extLst>
          </p:cNvPr>
          <p:cNvSpPr txBox="1">
            <a:spLocks/>
          </p:cNvSpPr>
          <p:nvPr/>
        </p:nvSpPr>
        <p:spPr>
          <a:xfrm>
            <a:off x="2162335" y="4474510"/>
            <a:ext cx="968865" cy="493487"/>
          </a:xfrm>
          <a:prstGeom prst="rect">
            <a:avLst/>
          </a:prstGeom>
          <a:noFill/>
          <a:ln w="25400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sz="2000" dirty="0">
                <a:solidFill>
                  <a:srgbClr val="47FFD6"/>
                </a:solidFill>
              </a:rPr>
              <a:t>LSTM</a:t>
            </a:r>
          </a:p>
        </p:txBody>
      </p:sp>
      <p:sp>
        <p:nvSpPr>
          <p:cNvPr id="212" name="Google Shape;105;p20">
            <a:extLst>
              <a:ext uri="{FF2B5EF4-FFF2-40B4-BE49-F238E27FC236}">
                <a16:creationId xmlns:a16="http://schemas.microsoft.com/office/drawing/2014/main" id="{893A69BC-289C-6E46-941F-17939B6A7A70}"/>
              </a:ext>
            </a:extLst>
          </p:cNvPr>
          <p:cNvSpPr txBox="1">
            <a:spLocks/>
          </p:cNvSpPr>
          <p:nvPr/>
        </p:nvSpPr>
        <p:spPr>
          <a:xfrm>
            <a:off x="107731" y="384630"/>
            <a:ext cx="1043922" cy="479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sz="1100" dirty="0"/>
              <a:t>NEURAL</a:t>
            </a:r>
          </a:p>
          <a:p>
            <a:pPr algn="ctr"/>
            <a:r>
              <a:rPr lang="de-DE" sz="1100" dirty="0"/>
              <a:t>NETWORKS</a:t>
            </a:r>
          </a:p>
        </p:txBody>
      </p:sp>
      <p:sp>
        <p:nvSpPr>
          <p:cNvPr id="214" name="Google Shape;105;p20">
            <a:extLst>
              <a:ext uri="{FF2B5EF4-FFF2-40B4-BE49-F238E27FC236}">
                <a16:creationId xmlns:a16="http://schemas.microsoft.com/office/drawing/2014/main" id="{380303D1-4402-314A-884D-41E4EEFE36B9}"/>
              </a:ext>
            </a:extLst>
          </p:cNvPr>
          <p:cNvSpPr txBox="1">
            <a:spLocks/>
          </p:cNvSpPr>
          <p:nvPr/>
        </p:nvSpPr>
        <p:spPr>
          <a:xfrm>
            <a:off x="4704515" y="495000"/>
            <a:ext cx="3340815" cy="1420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dirty="0"/>
              <a:t>RECURRENT NEURAL NETWORKS</a:t>
            </a:r>
          </a:p>
        </p:txBody>
      </p:sp>
      <p:sp>
        <p:nvSpPr>
          <p:cNvPr id="215" name="Google Shape;105;p20">
            <a:extLst>
              <a:ext uri="{FF2B5EF4-FFF2-40B4-BE49-F238E27FC236}">
                <a16:creationId xmlns:a16="http://schemas.microsoft.com/office/drawing/2014/main" id="{85FB053E-BFF2-3640-A0AF-2FB72011CD12}"/>
              </a:ext>
            </a:extLst>
          </p:cNvPr>
          <p:cNvSpPr txBox="1">
            <a:spLocks/>
          </p:cNvSpPr>
          <p:nvPr/>
        </p:nvSpPr>
        <p:spPr>
          <a:xfrm>
            <a:off x="4763485" y="2412038"/>
            <a:ext cx="3340815" cy="1152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dirty="0">
                <a:solidFill>
                  <a:srgbClr val="47FFD6"/>
                </a:solidFill>
              </a:rPr>
              <a:t>LONG SHORT-TERM MEMORY</a:t>
            </a: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06988377-C959-7349-A78A-38D9A2000B92}"/>
              </a:ext>
            </a:extLst>
          </p:cNvPr>
          <p:cNvSpPr/>
          <p:nvPr/>
        </p:nvSpPr>
        <p:spPr>
          <a:xfrm>
            <a:off x="67123" y="1900083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9BE5E6A7-8B32-F04A-897E-9C81FD06C9C5}"/>
              </a:ext>
            </a:extLst>
          </p:cNvPr>
          <p:cNvSpPr/>
          <p:nvPr/>
        </p:nvSpPr>
        <p:spPr>
          <a:xfrm>
            <a:off x="67123" y="2339765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0DB5DC28-E248-2B45-B442-CFC9B2DBA62F}"/>
              </a:ext>
            </a:extLst>
          </p:cNvPr>
          <p:cNvSpPr/>
          <p:nvPr/>
        </p:nvSpPr>
        <p:spPr>
          <a:xfrm>
            <a:off x="923442" y="1757537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1F3ECAEC-98FC-C04B-93BC-0525240D6C99}"/>
              </a:ext>
            </a:extLst>
          </p:cNvPr>
          <p:cNvSpPr/>
          <p:nvPr/>
        </p:nvSpPr>
        <p:spPr>
          <a:xfrm>
            <a:off x="923442" y="2181925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498ED642-41C9-A542-B3FF-578B17963314}"/>
              </a:ext>
            </a:extLst>
          </p:cNvPr>
          <p:cNvSpPr/>
          <p:nvPr/>
        </p:nvSpPr>
        <p:spPr>
          <a:xfrm>
            <a:off x="923442" y="2606312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02B08918-9FF6-2F43-B45F-4F7452EE7E0E}"/>
              </a:ext>
            </a:extLst>
          </p:cNvPr>
          <p:cNvSpPr/>
          <p:nvPr/>
        </p:nvSpPr>
        <p:spPr>
          <a:xfrm>
            <a:off x="923442" y="3030701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A78422A0-4BA9-F049-ADBE-989464620C02}"/>
              </a:ext>
            </a:extLst>
          </p:cNvPr>
          <p:cNvSpPr/>
          <p:nvPr/>
        </p:nvSpPr>
        <p:spPr>
          <a:xfrm>
            <a:off x="67123" y="2779446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65E17A4E-01D6-D347-B710-D680FF6F71ED}"/>
              </a:ext>
            </a:extLst>
          </p:cNvPr>
          <p:cNvSpPr/>
          <p:nvPr/>
        </p:nvSpPr>
        <p:spPr>
          <a:xfrm>
            <a:off x="1714190" y="1900083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D0D3D761-DF9F-DD46-8CC9-96C93B7683A9}"/>
              </a:ext>
            </a:extLst>
          </p:cNvPr>
          <p:cNvSpPr/>
          <p:nvPr/>
        </p:nvSpPr>
        <p:spPr>
          <a:xfrm>
            <a:off x="1714190" y="2782697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cxnSp>
        <p:nvCxnSpPr>
          <p:cNvPr id="260" name="Gerade Verbindung mit Pfeil 259">
            <a:extLst>
              <a:ext uri="{FF2B5EF4-FFF2-40B4-BE49-F238E27FC236}">
                <a16:creationId xmlns:a16="http://schemas.microsoft.com/office/drawing/2014/main" id="{4271D6C0-A274-704E-B6E2-76395631D5F1}"/>
              </a:ext>
            </a:extLst>
          </p:cNvPr>
          <p:cNvCxnSpPr>
            <a:stCxn id="251" idx="6"/>
            <a:endCxn id="253" idx="2"/>
          </p:cNvCxnSpPr>
          <p:nvPr/>
        </p:nvCxnSpPr>
        <p:spPr>
          <a:xfrm flipV="1">
            <a:off x="352215" y="1900083"/>
            <a:ext cx="571227" cy="142546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Gerade Verbindung mit Pfeil 260">
            <a:extLst>
              <a:ext uri="{FF2B5EF4-FFF2-40B4-BE49-F238E27FC236}">
                <a16:creationId xmlns:a16="http://schemas.microsoft.com/office/drawing/2014/main" id="{38BF7969-B558-764F-8820-8D6293345F25}"/>
              </a:ext>
            </a:extLst>
          </p:cNvPr>
          <p:cNvCxnSpPr>
            <a:stCxn id="251" idx="6"/>
            <a:endCxn id="254" idx="2"/>
          </p:cNvCxnSpPr>
          <p:nvPr/>
        </p:nvCxnSpPr>
        <p:spPr>
          <a:xfrm>
            <a:off x="352215" y="2042629"/>
            <a:ext cx="571227" cy="281842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Gerade Verbindung mit Pfeil 261">
            <a:extLst>
              <a:ext uri="{FF2B5EF4-FFF2-40B4-BE49-F238E27FC236}">
                <a16:creationId xmlns:a16="http://schemas.microsoft.com/office/drawing/2014/main" id="{17DBFDA3-E65B-9045-A565-438F419BFDFF}"/>
              </a:ext>
            </a:extLst>
          </p:cNvPr>
          <p:cNvCxnSpPr>
            <a:stCxn id="251" idx="6"/>
            <a:endCxn id="255" idx="2"/>
          </p:cNvCxnSpPr>
          <p:nvPr/>
        </p:nvCxnSpPr>
        <p:spPr>
          <a:xfrm>
            <a:off x="352215" y="2042629"/>
            <a:ext cx="571227" cy="706229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3FF7E4D-930F-ED41-9223-83562B539E4C}"/>
              </a:ext>
            </a:extLst>
          </p:cNvPr>
          <p:cNvCxnSpPr>
            <a:stCxn id="251" idx="6"/>
            <a:endCxn id="256" idx="2"/>
          </p:cNvCxnSpPr>
          <p:nvPr/>
        </p:nvCxnSpPr>
        <p:spPr>
          <a:xfrm>
            <a:off x="352215" y="2042629"/>
            <a:ext cx="571227" cy="1130617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Gerade Verbindung mit Pfeil 263">
            <a:extLst>
              <a:ext uri="{FF2B5EF4-FFF2-40B4-BE49-F238E27FC236}">
                <a16:creationId xmlns:a16="http://schemas.microsoft.com/office/drawing/2014/main" id="{B9BBDFA7-B777-D64F-A532-643F19EBE7BC}"/>
              </a:ext>
            </a:extLst>
          </p:cNvPr>
          <p:cNvCxnSpPr>
            <a:stCxn id="252" idx="6"/>
            <a:endCxn id="253" idx="2"/>
          </p:cNvCxnSpPr>
          <p:nvPr/>
        </p:nvCxnSpPr>
        <p:spPr>
          <a:xfrm flipV="1">
            <a:off x="352215" y="1900083"/>
            <a:ext cx="571227" cy="582228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Gerade Verbindung mit Pfeil 264">
            <a:extLst>
              <a:ext uri="{FF2B5EF4-FFF2-40B4-BE49-F238E27FC236}">
                <a16:creationId xmlns:a16="http://schemas.microsoft.com/office/drawing/2014/main" id="{E95417C1-A0FC-0142-AE77-74573967FB2E}"/>
              </a:ext>
            </a:extLst>
          </p:cNvPr>
          <p:cNvCxnSpPr>
            <a:stCxn id="252" idx="6"/>
            <a:endCxn id="254" idx="2"/>
          </p:cNvCxnSpPr>
          <p:nvPr/>
        </p:nvCxnSpPr>
        <p:spPr>
          <a:xfrm flipV="1">
            <a:off x="352215" y="2324471"/>
            <a:ext cx="571227" cy="157840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A13452BF-10A4-194C-8176-91B7E3955924}"/>
              </a:ext>
            </a:extLst>
          </p:cNvPr>
          <p:cNvCxnSpPr>
            <a:stCxn id="252" idx="6"/>
            <a:endCxn id="255" idx="2"/>
          </p:cNvCxnSpPr>
          <p:nvPr/>
        </p:nvCxnSpPr>
        <p:spPr>
          <a:xfrm>
            <a:off x="352215" y="2482311"/>
            <a:ext cx="571227" cy="266548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Gerade Verbindung mit Pfeil 266">
            <a:extLst>
              <a:ext uri="{FF2B5EF4-FFF2-40B4-BE49-F238E27FC236}">
                <a16:creationId xmlns:a16="http://schemas.microsoft.com/office/drawing/2014/main" id="{6278C09A-FFB2-7A43-B656-6479520DBFA8}"/>
              </a:ext>
            </a:extLst>
          </p:cNvPr>
          <p:cNvCxnSpPr>
            <a:stCxn id="252" idx="6"/>
            <a:endCxn id="256" idx="2"/>
          </p:cNvCxnSpPr>
          <p:nvPr/>
        </p:nvCxnSpPr>
        <p:spPr>
          <a:xfrm>
            <a:off x="352215" y="2482311"/>
            <a:ext cx="571227" cy="690936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09138D92-C59D-3049-B3C0-732F8F6547CC}"/>
              </a:ext>
            </a:extLst>
          </p:cNvPr>
          <p:cNvCxnSpPr>
            <a:stCxn id="257" idx="6"/>
            <a:endCxn id="253" idx="2"/>
          </p:cNvCxnSpPr>
          <p:nvPr/>
        </p:nvCxnSpPr>
        <p:spPr>
          <a:xfrm flipV="1">
            <a:off x="352215" y="1900083"/>
            <a:ext cx="571227" cy="1021909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Gerade Verbindung mit Pfeil 268">
            <a:extLst>
              <a:ext uri="{FF2B5EF4-FFF2-40B4-BE49-F238E27FC236}">
                <a16:creationId xmlns:a16="http://schemas.microsoft.com/office/drawing/2014/main" id="{5FA36836-5C52-1345-8DC9-C3E833EC2FB9}"/>
              </a:ext>
            </a:extLst>
          </p:cNvPr>
          <p:cNvCxnSpPr>
            <a:stCxn id="257" idx="6"/>
            <a:endCxn id="254" idx="2"/>
          </p:cNvCxnSpPr>
          <p:nvPr/>
        </p:nvCxnSpPr>
        <p:spPr>
          <a:xfrm flipV="1">
            <a:off x="352215" y="2324471"/>
            <a:ext cx="571227" cy="597521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Gerade Verbindung mit Pfeil 269">
            <a:extLst>
              <a:ext uri="{FF2B5EF4-FFF2-40B4-BE49-F238E27FC236}">
                <a16:creationId xmlns:a16="http://schemas.microsoft.com/office/drawing/2014/main" id="{4DB3282B-780B-E240-9460-BB8F96788F46}"/>
              </a:ext>
            </a:extLst>
          </p:cNvPr>
          <p:cNvCxnSpPr>
            <a:stCxn id="257" idx="6"/>
            <a:endCxn id="256" idx="2"/>
          </p:cNvCxnSpPr>
          <p:nvPr/>
        </p:nvCxnSpPr>
        <p:spPr>
          <a:xfrm>
            <a:off x="352215" y="2921992"/>
            <a:ext cx="571227" cy="251255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Gerade Verbindung mit Pfeil 270">
            <a:extLst>
              <a:ext uri="{FF2B5EF4-FFF2-40B4-BE49-F238E27FC236}">
                <a16:creationId xmlns:a16="http://schemas.microsoft.com/office/drawing/2014/main" id="{5B97C0F0-6C90-5542-AB5B-940FFD215007}"/>
              </a:ext>
            </a:extLst>
          </p:cNvPr>
          <p:cNvCxnSpPr>
            <a:stCxn id="257" idx="6"/>
            <a:endCxn id="255" idx="2"/>
          </p:cNvCxnSpPr>
          <p:nvPr/>
        </p:nvCxnSpPr>
        <p:spPr>
          <a:xfrm flipV="1">
            <a:off x="352215" y="2748859"/>
            <a:ext cx="571227" cy="173133"/>
          </a:xfrm>
          <a:prstGeom prst="straightConnector1">
            <a:avLst/>
          </a:prstGeom>
          <a:ln>
            <a:solidFill>
              <a:schemeClr val="bg1"/>
            </a:solidFill>
            <a:headEnd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Gerade Verbindung mit Pfeil 271">
            <a:extLst>
              <a:ext uri="{FF2B5EF4-FFF2-40B4-BE49-F238E27FC236}">
                <a16:creationId xmlns:a16="http://schemas.microsoft.com/office/drawing/2014/main" id="{470D4CAE-81BB-DC44-A798-1C9464011FA2}"/>
              </a:ext>
            </a:extLst>
          </p:cNvPr>
          <p:cNvCxnSpPr>
            <a:stCxn id="253" idx="6"/>
            <a:endCxn id="258" idx="2"/>
          </p:cNvCxnSpPr>
          <p:nvPr/>
        </p:nvCxnSpPr>
        <p:spPr>
          <a:xfrm>
            <a:off x="1208534" y="1900083"/>
            <a:ext cx="505655" cy="142546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Gerade Verbindung mit Pfeil 272">
            <a:extLst>
              <a:ext uri="{FF2B5EF4-FFF2-40B4-BE49-F238E27FC236}">
                <a16:creationId xmlns:a16="http://schemas.microsoft.com/office/drawing/2014/main" id="{EA27520C-1ED4-FC46-A3F1-3216E1C2A016}"/>
              </a:ext>
            </a:extLst>
          </p:cNvPr>
          <p:cNvCxnSpPr>
            <a:stCxn id="253" idx="6"/>
            <a:endCxn id="259" idx="2"/>
          </p:cNvCxnSpPr>
          <p:nvPr/>
        </p:nvCxnSpPr>
        <p:spPr>
          <a:xfrm>
            <a:off x="1208534" y="1900083"/>
            <a:ext cx="505655" cy="1025160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Gerade Verbindung mit Pfeil 273">
            <a:extLst>
              <a:ext uri="{FF2B5EF4-FFF2-40B4-BE49-F238E27FC236}">
                <a16:creationId xmlns:a16="http://schemas.microsoft.com/office/drawing/2014/main" id="{6C0B3AFF-FCBB-EB4D-BFF4-4BA317BDE4AB}"/>
              </a:ext>
            </a:extLst>
          </p:cNvPr>
          <p:cNvCxnSpPr>
            <a:stCxn id="254" idx="6"/>
            <a:endCxn id="258" idx="2"/>
          </p:cNvCxnSpPr>
          <p:nvPr/>
        </p:nvCxnSpPr>
        <p:spPr>
          <a:xfrm flipV="1">
            <a:off x="1208534" y="2042629"/>
            <a:ext cx="505655" cy="281842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Gerade Verbindung mit Pfeil 274">
            <a:extLst>
              <a:ext uri="{FF2B5EF4-FFF2-40B4-BE49-F238E27FC236}">
                <a16:creationId xmlns:a16="http://schemas.microsoft.com/office/drawing/2014/main" id="{5E9498C8-3AFA-C941-B68A-B80D7CC36B2A}"/>
              </a:ext>
            </a:extLst>
          </p:cNvPr>
          <p:cNvCxnSpPr>
            <a:stCxn id="254" idx="6"/>
            <a:endCxn id="259" idx="2"/>
          </p:cNvCxnSpPr>
          <p:nvPr/>
        </p:nvCxnSpPr>
        <p:spPr>
          <a:xfrm>
            <a:off x="1208534" y="2324471"/>
            <a:ext cx="505655" cy="600772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Gerade Verbindung mit Pfeil 275">
            <a:extLst>
              <a:ext uri="{FF2B5EF4-FFF2-40B4-BE49-F238E27FC236}">
                <a16:creationId xmlns:a16="http://schemas.microsoft.com/office/drawing/2014/main" id="{CD58078F-0CD2-5449-9E47-644CDC9E4469}"/>
              </a:ext>
            </a:extLst>
          </p:cNvPr>
          <p:cNvCxnSpPr>
            <a:stCxn id="255" idx="6"/>
            <a:endCxn id="259" idx="2"/>
          </p:cNvCxnSpPr>
          <p:nvPr/>
        </p:nvCxnSpPr>
        <p:spPr>
          <a:xfrm>
            <a:off x="1208534" y="2748859"/>
            <a:ext cx="505655" cy="176384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7" name="Gerade Verbindung mit Pfeil 276">
            <a:extLst>
              <a:ext uri="{FF2B5EF4-FFF2-40B4-BE49-F238E27FC236}">
                <a16:creationId xmlns:a16="http://schemas.microsoft.com/office/drawing/2014/main" id="{AF0595E9-89CC-1248-AC3E-FB968DCBEEC0}"/>
              </a:ext>
            </a:extLst>
          </p:cNvPr>
          <p:cNvCxnSpPr>
            <a:cxnSpLocks/>
            <a:stCxn id="255" idx="6"/>
            <a:endCxn id="258" idx="2"/>
          </p:cNvCxnSpPr>
          <p:nvPr/>
        </p:nvCxnSpPr>
        <p:spPr>
          <a:xfrm flipV="1">
            <a:off x="1208534" y="2042629"/>
            <a:ext cx="505655" cy="706229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Gerade Verbindung mit Pfeil 277">
            <a:extLst>
              <a:ext uri="{FF2B5EF4-FFF2-40B4-BE49-F238E27FC236}">
                <a16:creationId xmlns:a16="http://schemas.microsoft.com/office/drawing/2014/main" id="{9C4DB144-2D6A-F04B-9B75-F6B990FB9CF7}"/>
              </a:ext>
            </a:extLst>
          </p:cNvPr>
          <p:cNvCxnSpPr>
            <a:stCxn id="256" idx="6"/>
            <a:endCxn id="259" idx="2"/>
          </p:cNvCxnSpPr>
          <p:nvPr/>
        </p:nvCxnSpPr>
        <p:spPr>
          <a:xfrm flipV="1">
            <a:off x="1208534" y="2925243"/>
            <a:ext cx="505655" cy="248004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Gerade Verbindung mit Pfeil 278">
            <a:extLst>
              <a:ext uri="{FF2B5EF4-FFF2-40B4-BE49-F238E27FC236}">
                <a16:creationId xmlns:a16="http://schemas.microsoft.com/office/drawing/2014/main" id="{A4FDF8DE-6E05-7E4A-81DC-D4B11924E39C}"/>
              </a:ext>
            </a:extLst>
          </p:cNvPr>
          <p:cNvCxnSpPr>
            <a:stCxn id="256" idx="6"/>
            <a:endCxn id="258" idx="2"/>
          </p:cNvCxnSpPr>
          <p:nvPr/>
        </p:nvCxnSpPr>
        <p:spPr>
          <a:xfrm flipV="1">
            <a:off x="1208534" y="2042629"/>
            <a:ext cx="505655" cy="1130617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0" name="Oval 279">
            <a:extLst>
              <a:ext uri="{FF2B5EF4-FFF2-40B4-BE49-F238E27FC236}">
                <a16:creationId xmlns:a16="http://schemas.microsoft.com/office/drawing/2014/main" id="{98EE1CE4-9A40-0D46-BC4C-13A56C47239A}"/>
              </a:ext>
            </a:extLst>
          </p:cNvPr>
          <p:cNvSpPr/>
          <p:nvPr/>
        </p:nvSpPr>
        <p:spPr>
          <a:xfrm>
            <a:off x="1714190" y="2339765"/>
            <a:ext cx="285092" cy="285092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47FFD6"/>
              </a:solidFill>
            </a:endParaRPr>
          </a:p>
        </p:txBody>
      </p:sp>
      <p:cxnSp>
        <p:nvCxnSpPr>
          <p:cNvPr id="281" name="Gerade Verbindung mit Pfeil 280">
            <a:extLst>
              <a:ext uri="{FF2B5EF4-FFF2-40B4-BE49-F238E27FC236}">
                <a16:creationId xmlns:a16="http://schemas.microsoft.com/office/drawing/2014/main" id="{42EC1D5C-18AB-994F-8E82-C39733429018}"/>
              </a:ext>
            </a:extLst>
          </p:cNvPr>
          <p:cNvCxnSpPr>
            <a:stCxn id="253" idx="6"/>
            <a:endCxn id="280" idx="2"/>
          </p:cNvCxnSpPr>
          <p:nvPr/>
        </p:nvCxnSpPr>
        <p:spPr>
          <a:xfrm>
            <a:off x="1208534" y="1900083"/>
            <a:ext cx="505655" cy="58222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Gerade Verbindung mit Pfeil 281">
            <a:extLst>
              <a:ext uri="{FF2B5EF4-FFF2-40B4-BE49-F238E27FC236}">
                <a16:creationId xmlns:a16="http://schemas.microsoft.com/office/drawing/2014/main" id="{65044E71-0A3D-5F42-8BB7-987540C33F06}"/>
              </a:ext>
            </a:extLst>
          </p:cNvPr>
          <p:cNvCxnSpPr>
            <a:stCxn id="254" idx="6"/>
            <a:endCxn id="280" idx="2"/>
          </p:cNvCxnSpPr>
          <p:nvPr/>
        </p:nvCxnSpPr>
        <p:spPr>
          <a:xfrm>
            <a:off x="1208534" y="2324471"/>
            <a:ext cx="505655" cy="157840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Gerade Verbindung mit Pfeil 282">
            <a:extLst>
              <a:ext uri="{FF2B5EF4-FFF2-40B4-BE49-F238E27FC236}">
                <a16:creationId xmlns:a16="http://schemas.microsoft.com/office/drawing/2014/main" id="{9E5B9F31-A9DC-0843-B391-4511AB1A7C3C}"/>
              </a:ext>
            </a:extLst>
          </p:cNvPr>
          <p:cNvCxnSpPr>
            <a:stCxn id="255" idx="6"/>
            <a:endCxn id="280" idx="2"/>
          </p:cNvCxnSpPr>
          <p:nvPr/>
        </p:nvCxnSpPr>
        <p:spPr>
          <a:xfrm flipV="1">
            <a:off x="1208534" y="2482311"/>
            <a:ext cx="505655" cy="266548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Gerade Verbindung mit Pfeil 283">
            <a:extLst>
              <a:ext uri="{FF2B5EF4-FFF2-40B4-BE49-F238E27FC236}">
                <a16:creationId xmlns:a16="http://schemas.microsoft.com/office/drawing/2014/main" id="{E1CDD957-49A1-D047-B63D-6F8FACE611AA}"/>
              </a:ext>
            </a:extLst>
          </p:cNvPr>
          <p:cNvCxnSpPr>
            <a:stCxn id="256" idx="6"/>
            <a:endCxn id="280" idx="2"/>
          </p:cNvCxnSpPr>
          <p:nvPr/>
        </p:nvCxnSpPr>
        <p:spPr>
          <a:xfrm flipV="1">
            <a:off x="1208534" y="2482311"/>
            <a:ext cx="505655" cy="690936"/>
          </a:xfrm>
          <a:prstGeom prst="straightConnector1">
            <a:avLst/>
          </a:prstGeom>
          <a:ln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LOSS FUNKTION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39A05-EB34-FA4C-9FCB-D0F18213912C}"/>
                  </a:ext>
                </a:extLst>
              </p:cNvPr>
              <p:cNvSpPr txBox="1"/>
              <p:nvPr/>
            </p:nvSpPr>
            <p:spPr>
              <a:xfrm>
                <a:off x="686594" y="4159258"/>
                <a:ext cx="7792759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b="1" dirty="0">
                    <a:solidFill>
                      <a:schemeClr val="bg1"/>
                    </a:solidFill>
                  </a:rPr>
                  <a:t>Ziel: </a:t>
                </a:r>
                <a:r>
                  <a:rPr lang="de-DE" dirty="0">
                    <a:solidFill>
                      <a:schemeClr val="bg1"/>
                    </a:solidFill>
                  </a:rPr>
                  <a:t>minimiere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bezüglich der erklärenden Parameter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𝑥h</m:t>
                        </m:r>
                      </m:sub>
                    </m:sSub>
                  </m:oMath>
                </a14:m>
                <a:r>
                  <a:rPr lang="en-GB" i="1" dirty="0">
                    <a:solidFill>
                      <a:schemeClr val="bg1"/>
                    </a:solidFill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,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</m:oMath>
                </a14:m>
                <a:r>
                  <a:rPr lang="en-GB" i="1" dirty="0">
                    <a:solidFill>
                      <a:schemeClr val="bg1"/>
                    </a:solidFill>
                  </a:rPr>
                  <a:t>.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ABB39A05-EB34-FA4C-9FCB-D0F182139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94" y="4159258"/>
                <a:ext cx="7792759" cy="324769"/>
              </a:xfrm>
              <a:prstGeom prst="rect">
                <a:avLst/>
              </a:prstGeom>
              <a:blipFill>
                <a:blip r:embed="rId3"/>
                <a:stretch>
                  <a:fillRect t="-7692" b="-769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E544908-42E5-BE42-8FB3-177A9197FD47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1864828" y="2335350"/>
            <a:ext cx="46991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99820644-B741-8B48-8F31-B02E87936C4D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3512972" y="2335350"/>
            <a:ext cx="46991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51936FBB-8A44-964A-9546-484B35E06DFA}"/>
              </a:ext>
            </a:extLst>
          </p:cNvPr>
          <p:cNvGrpSpPr/>
          <p:nvPr/>
        </p:nvGrpSpPr>
        <p:grpSpPr>
          <a:xfrm>
            <a:off x="686594" y="1133167"/>
            <a:ext cx="7770812" cy="2404365"/>
            <a:chOff x="287338" y="1474970"/>
            <a:chExt cx="9272270" cy="28689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A03263B4-E8B2-1C48-B2F4-B28329550E57}"/>
                    </a:ext>
                  </a:extLst>
                </p:cNvPr>
                <p:cNvSpPr/>
                <p:nvPr/>
              </p:nvSpPr>
              <p:spPr>
                <a:xfrm>
                  <a:off x="287338" y="1474970"/>
                  <a:ext cx="1405890" cy="2868930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8" name="Rechteck 57">
                  <a:extLst>
                    <a:ext uri="{FF2B5EF4-FFF2-40B4-BE49-F238E27FC236}">
                      <a16:creationId xmlns:a16="http://schemas.microsoft.com/office/drawing/2014/main" id="{A03263B4-E8B2-1C48-B2F4-B28329550E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338" y="1474970"/>
                  <a:ext cx="1405890" cy="286893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5568E972-0C6B-DD43-8275-C4119AD67C23}"/>
                    </a:ext>
                  </a:extLst>
                </p:cNvPr>
                <p:cNvSpPr/>
                <p:nvPr/>
              </p:nvSpPr>
              <p:spPr>
                <a:xfrm>
                  <a:off x="2253933" y="1474970"/>
                  <a:ext cx="1405890" cy="2868930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Hidden layer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1" name="Rechteck 60">
                  <a:extLst>
                    <a:ext uri="{FF2B5EF4-FFF2-40B4-BE49-F238E27FC236}">
                      <a16:creationId xmlns:a16="http://schemas.microsoft.com/office/drawing/2014/main" id="{5568E972-0C6B-DD43-8275-C4119AD67C2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53933" y="1474970"/>
                  <a:ext cx="1405890" cy="2868930"/>
                </a:xfrm>
                <a:prstGeom prst="rect">
                  <a:avLst/>
                </a:prstGeom>
                <a:blipFill>
                  <a:blip r:embed="rId5"/>
                  <a:stretch>
                    <a:fillRect r="-1042"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B5AF95AA-69F9-B54F-A13E-DD5A2314A526}"/>
                    </a:ext>
                  </a:extLst>
                </p:cNvPr>
                <p:cNvSpPr/>
                <p:nvPr/>
              </p:nvSpPr>
              <p:spPr>
                <a:xfrm>
                  <a:off x="4220528" y="1474970"/>
                  <a:ext cx="1405890" cy="2868930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hteck 61">
                  <a:extLst>
                    <a:ext uri="{FF2B5EF4-FFF2-40B4-BE49-F238E27FC236}">
                      <a16:creationId xmlns:a16="http://schemas.microsoft.com/office/drawing/2014/main" id="{B5AF95AA-69F9-B54F-A13E-DD5A2314A5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20528" y="1474970"/>
                  <a:ext cx="1405890" cy="2868930"/>
                </a:xfrm>
                <a:prstGeom prst="rect">
                  <a:avLst/>
                </a:prstGeom>
                <a:blipFill>
                  <a:blip r:embed="rId6"/>
                  <a:stretch>
                    <a:fillRect l="-3158"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38945530-480C-6546-95B2-B909201024EB}"/>
                    </a:ext>
                  </a:extLst>
                </p:cNvPr>
                <p:cNvSpPr/>
                <p:nvPr/>
              </p:nvSpPr>
              <p:spPr>
                <a:xfrm>
                  <a:off x="6187123" y="1474970"/>
                  <a:ext cx="1405890" cy="286893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𝐿𝑜𝑠𝑠</m:t>
                        </m:r>
                      </m:oMath>
                    </m:oMathPara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hteck 67">
                  <a:extLst>
                    <a:ext uri="{FF2B5EF4-FFF2-40B4-BE49-F238E27FC236}">
                      <a16:creationId xmlns:a16="http://schemas.microsoft.com/office/drawing/2014/main" id="{38945530-480C-6546-95B2-B909201024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7123" y="1474970"/>
                  <a:ext cx="1405890" cy="286893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7780A1DA-CAD8-684C-B9FC-B79E9D119F64}"/>
                    </a:ext>
                  </a:extLst>
                </p:cNvPr>
                <p:cNvSpPr/>
                <p:nvPr/>
              </p:nvSpPr>
              <p:spPr>
                <a:xfrm>
                  <a:off x="8153718" y="1474970"/>
                  <a:ext cx="1405890" cy="2868930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Wahres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7780A1DA-CAD8-684C-B9FC-B79E9D119F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718" y="1474970"/>
                  <a:ext cx="1405890" cy="286893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C92B23-ED97-BE4E-A268-2DEC7EA04EF3}"/>
              </a:ext>
            </a:extLst>
          </p:cNvPr>
          <p:cNvCxnSpPr>
            <a:stCxn id="62" idx="3"/>
            <a:endCxn id="68" idx="1"/>
          </p:cNvCxnSpPr>
          <p:nvPr/>
        </p:nvCxnSpPr>
        <p:spPr>
          <a:xfrm>
            <a:off x="5161117" y="2335350"/>
            <a:ext cx="46991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DEA5C2C3-E74F-D64E-B44C-CB4E53B28963}"/>
              </a:ext>
            </a:extLst>
          </p:cNvPr>
          <p:cNvCxnSpPr>
            <a:stCxn id="69" idx="1"/>
            <a:endCxn id="68" idx="3"/>
          </p:cNvCxnSpPr>
          <p:nvPr/>
        </p:nvCxnSpPr>
        <p:spPr>
          <a:xfrm flipH="1">
            <a:off x="6809261" y="2335350"/>
            <a:ext cx="469911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17FEF059-0BEA-5B43-8CFB-03C0110957F8}"/>
              </a:ext>
            </a:extLst>
          </p:cNvPr>
          <p:cNvGrpSpPr/>
          <p:nvPr/>
        </p:nvGrpSpPr>
        <p:grpSpPr>
          <a:xfrm>
            <a:off x="686594" y="3709747"/>
            <a:ext cx="7773194" cy="398626"/>
            <a:chOff x="686594" y="3709747"/>
            <a:chExt cx="7773194" cy="398626"/>
          </a:xfrm>
        </p:grpSpPr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74E5906-266E-2346-97EB-06A3DFC1A0A1}"/>
                </a:ext>
              </a:extLst>
            </p:cNvPr>
            <p:cNvCxnSpPr>
              <a:cxnSpLocks/>
            </p:cNvCxnSpPr>
            <p:nvPr/>
          </p:nvCxnSpPr>
          <p:spPr>
            <a:xfrm>
              <a:off x="686594" y="3909060"/>
              <a:ext cx="7773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7F4268A3-17AD-BD4C-AF02-698D94BEB68D}"/>
                </a:ext>
              </a:extLst>
            </p:cNvPr>
            <p:cNvSpPr txBox="1"/>
            <p:nvPr/>
          </p:nvSpPr>
          <p:spPr>
            <a:xfrm>
              <a:off x="3995383" y="3709747"/>
              <a:ext cx="1165734" cy="398626"/>
            </a:xfrm>
            <a:prstGeom prst="rect">
              <a:avLst/>
            </a:prstGeom>
            <a:solidFill>
              <a:srgbClr val="00213E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21" name="Eingebuchteter Richtungspfeil 20">
              <a:extLst>
                <a:ext uri="{FF2B5EF4-FFF2-40B4-BE49-F238E27FC236}">
                  <a16:creationId xmlns:a16="http://schemas.microsoft.com/office/drawing/2014/main" id="{3654C710-C4B6-934C-98B5-83DF6266BF21}"/>
                </a:ext>
              </a:extLst>
            </p:cNvPr>
            <p:cNvSpPr/>
            <p:nvPr/>
          </p:nvSpPr>
          <p:spPr>
            <a:xfrm rot="5400000">
              <a:off x="4458970" y="3563682"/>
              <a:ext cx="238560" cy="741641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166386EF-8A0E-4A48-9F18-19F2F40FB52E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B8E382BC-9E1B-BE4F-BF34-A9B39E7777EC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F3D6B4-0875-A54C-A976-331605B7745F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45C79C2-1309-8842-AC5E-249262952BD0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EDEA230-CB83-E84A-AADC-22E01F94DC9B}"/>
                </a:ext>
              </a:extLst>
            </p:cNvPr>
            <p:cNvCxnSpPr>
              <a:cxnSpLocks/>
              <a:stCxn id="156" idx="6"/>
              <a:endCxn id="16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75C34D7-83AA-BE4D-B0C5-19683621375C}"/>
                </a:ext>
              </a:extLst>
            </p:cNvPr>
            <p:cNvCxnSpPr>
              <a:cxnSpLocks/>
              <a:stCxn id="157" idx="6"/>
              <a:endCxn id="15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96EB9F47-A1D7-C94E-BED6-1D484744B85A}"/>
                </a:ext>
              </a:extLst>
            </p:cNvPr>
            <p:cNvCxnSpPr>
              <a:cxnSpLocks/>
              <a:stCxn id="157" idx="6"/>
              <a:endCxn id="15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2E01D7A-DA7F-B64A-8B9C-43B3C3B576D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AC6819F-65DB-0148-B7A9-8CE59270D2C6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ADA6C0FF-AD5F-B14D-90AC-8043FA3680AE}"/>
                </a:ext>
              </a:extLst>
            </p:cNvPr>
            <p:cNvCxnSpPr>
              <a:cxnSpLocks/>
              <a:stCxn id="162" idx="6"/>
              <a:endCxn id="15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AA80F60E-6281-EE4F-B2A6-BCC875862BF3}"/>
                </a:ext>
              </a:extLst>
            </p:cNvPr>
            <p:cNvCxnSpPr>
              <a:cxnSpLocks/>
              <a:stCxn id="162" idx="6"/>
              <a:endCxn id="15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1E97883-2024-EB40-BA42-8AFA3F0F868C}"/>
                </a:ext>
              </a:extLst>
            </p:cNvPr>
            <p:cNvCxnSpPr>
              <a:cxnSpLocks/>
              <a:stCxn id="162" idx="6"/>
              <a:endCxn id="16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01E5745-17FC-484D-A22C-3FA69C4017F7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E4A2CA92-3560-5849-9DA5-57FC2F21867B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3527A3F0-9A42-4B4F-8522-D5565F83A79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F0D239F4-2D94-DB40-824D-491436490CD6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7FE755AE-9FA2-5B4E-8BCC-D18B27554348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086C6584-658D-164F-8750-0D39524919CB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E553C842-80DC-5247-8126-10EE09306949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75F98E6F-F6AF-CE44-B041-D7DB42AE202B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97A6A3D7-E973-9C4A-864F-732052E5583B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98649794-A873-AF4A-966E-3619F825DB88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A14690-0BA1-8D46-87E6-48E4A28A3F84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80B2C4F-7060-7A45-B278-DB2D97115CBD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47EF234-FD56-2B43-9D6A-DC97D4FED5A2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5335247-DD79-4642-97C7-01AF37DE80D4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84FE92-3EBD-D049-BD5A-FBF1BADBBCAE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3C605A-0F58-2148-A15F-15B3B6DC2F95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2366C3-8DB3-9B42-911A-755F86943B41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45CAC1-22EE-C746-9CF4-C582EF25796E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FDDB860-FD20-304A-9658-B1C1A446CAF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41C69BD-4DFC-7B40-BF1A-6F7BF434F937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ACD25DD3-1E1E-2E42-AD66-018435D35D4F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644BE95F-7F1D-B14C-ACB7-BA1059AA2682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4DB2DDC5-4E99-2540-B4A8-49BCB2A7894E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8ED99D3C-45BE-A74A-98F0-053FE2BDF638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A582376C-982D-F24E-A075-10AE482E8C2A}"/>
                  </a:ext>
                </a:extLst>
              </p:cNvPr>
              <p:cNvSpPr txBox="1"/>
              <p:nvPr/>
            </p:nvSpPr>
            <p:spPr>
              <a:xfrm>
                <a:off x="1900281" y="1980814"/>
                <a:ext cx="4469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6" name="Textfeld 165">
                <a:extLst>
                  <a:ext uri="{FF2B5EF4-FFF2-40B4-BE49-F238E27FC236}">
                    <a16:creationId xmlns:a16="http://schemas.microsoft.com/office/drawing/2014/main" id="{A582376C-982D-F24E-A075-10AE482E8C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281" y="1980814"/>
                <a:ext cx="446958" cy="307777"/>
              </a:xfrm>
              <a:prstGeom prst="rect">
                <a:avLst/>
              </a:prstGeom>
              <a:blipFill>
                <a:blip r:embed="rId9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5D81E5CD-27EF-4F43-B3EE-D55C1C365D92}"/>
                  </a:ext>
                </a:extLst>
              </p:cNvPr>
              <p:cNvSpPr txBox="1"/>
              <p:nvPr/>
            </p:nvSpPr>
            <p:spPr>
              <a:xfrm>
                <a:off x="3548425" y="1963822"/>
                <a:ext cx="446958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7" name="Textfeld 166">
                <a:extLst>
                  <a:ext uri="{FF2B5EF4-FFF2-40B4-BE49-F238E27FC236}">
                    <a16:creationId xmlns:a16="http://schemas.microsoft.com/office/drawing/2014/main" id="{5D81E5CD-27EF-4F43-B3EE-D55C1C365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8425" y="1963822"/>
                <a:ext cx="446958" cy="324769"/>
              </a:xfrm>
              <a:prstGeom prst="rect">
                <a:avLst/>
              </a:prstGeom>
              <a:blipFill>
                <a:blip r:embed="rId10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echteck 56">
            <a:extLst>
              <a:ext uri="{FF2B5EF4-FFF2-40B4-BE49-F238E27FC236}">
                <a16:creationId xmlns:a16="http://schemas.microsoft.com/office/drawing/2014/main" id="{AD219F01-5E37-E14C-91B3-BCA20A174FFC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3937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GRADIENT DESCENT</a:t>
            </a:r>
            <a:endParaRPr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844C0F6-E9ED-694D-89F6-04703DC6D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11201"/>
            <a:ext cx="3886200" cy="31515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774FB56-85B9-DA48-8717-AFB85EA28204}"/>
                  </a:ext>
                </a:extLst>
              </p:cNvPr>
              <p:cNvSpPr txBox="1"/>
              <p:nvPr/>
            </p:nvSpPr>
            <p:spPr>
              <a:xfrm>
                <a:off x="4821096" y="1304690"/>
                <a:ext cx="3606749" cy="315807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GB" b="1" dirty="0">
                    <a:solidFill>
                      <a:schemeClr val="bg1"/>
                    </a:solidFill>
                  </a:rPr>
                  <a:t>Schritt 1</a:t>
                </a:r>
              </a:p>
              <a:p>
                <a:endParaRPr lang="en-GB" b="1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Finde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</m:sSub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𝑜𝑠𝑠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b="1" dirty="0" err="1">
                    <a:solidFill>
                      <a:schemeClr val="bg1"/>
                    </a:solidFill>
                  </a:rPr>
                  <a:t>Schritt</a:t>
                </a:r>
                <a:r>
                  <a:rPr lang="en-GB" b="1" dirty="0">
                    <a:solidFill>
                      <a:schemeClr val="bg1"/>
                    </a:solidFill>
                  </a:rPr>
                  <a:t> 2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Update </a:t>
                </a:r>
                <a:r>
                  <a:rPr lang="en-GB" dirty="0" err="1">
                    <a:solidFill>
                      <a:schemeClr val="bg1"/>
                    </a:solidFill>
                  </a:rPr>
                  <a:t>Gewichtsmatrizen</a:t>
                </a:r>
                <a:r>
                  <a:rPr lang="en-GB" dirty="0">
                    <a:solidFill>
                      <a:schemeClr val="bg1"/>
                    </a:solidFill>
                  </a:rPr>
                  <a:t> in </a:t>
                </a:r>
                <a:r>
                  <a:rPr lang="en-GB" dirty="0" err="1">
                    <a:solidFill>
                      <a:schemeClr val="bg1"/>
                    </a:solidFill>
                  </a:rPr>
                  <a:t>negativer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Richtung</a:t>
                </a:r>
                <a:r>
                  <a:rPr lang="en-GB" dirty="0">
                    <a:solidFill>
                      <a:schemeClr val="bg1"/>
                    </a:solidFill>
                  </a:rPr>
                  <a:t> des </a:t>
                </a:r>
                <a:r>
                  <a:rPr lang="en-GB" dirty="0" err="1">
                    <a:solidFill>
                      <a:schemeClr val="bg1"/>
                    </a:solidFill>
                  </a:rPr>
                  <a:t>soeben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gefundenen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Gradienten</a:t>
                </a:r>
                <a:r>
                  <a:rPr lang="en-GB" dirty="0">
                    <a:solidFill>
                      <a:schemeClr val="bg1"/>
                    </a:solidFill>
                  </a:rPr>
                  <a:t>. Es </a:t>
                </a:r>
                <a:r>
                  <a:rPr lang="en-GB" dirty="0" err="1">
                    <a:solidFill>
                      <a:schemeClr val="bg1"/>
                    </a:solidFill>
                  </a:rPr>
                  <a:t>ergeben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sich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und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,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wobei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die </a:t>
                </a:r>
                <a:r>
                  <a:rPr lang="en-GB" dirty="0" err="1">
                    <a:solidFill>
                      <a:schemeClr val="bg1"/>
                    </a:solidFill>
                  </a:rPr>
                  <a:t>Lernrate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beschreibt</a:t>
                </a:r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6774FB56-85B9-DA48-8717-AFB85EA282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096" y="1304690"/>
                <a:ext cx="3606749" cy="3158073"/>
              </a:xfrm>
              <a:prstGeom prst="rect">
                <a:avLst/>
              </a:prstGeom>
              <a:blipFill>
                <a:blip r:embed="rId4"/>
                <a:stretch>
                  <a:fillRect l="-351" t="-402" b="-36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E665FFB0-C8F9-BB4D-AE74-3ED9BDD311A2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4DB96B62-E9FB-334E-970F-347797FDBC8C}"/>
                </a:ext>
              </a:extLst>
            </p:cNvPr>
            <p:cNvCxnSpPr>
              <a:cxnSpLocks/>
              <a:stCxn id="118" idx="6"/>
              <a:endCxn id="120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CD117507-C245-C947-9EAB-8205463AE0BB}"/>
                </a:ext>
              </a:extLst>
            </p:cNvPr>
            <p:cNvCxnSpPr>
              <a:cxnSpLocks/>
              <a:stCxn id="118" idx="6"/>
              <a:endCxn id="121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5085E2DF-0BAA-9246-B1F2-EDA8D0A05BE3}"/>
                </a:ext>
              </a:extLst>
            </p:cNvPr>
            <p:cNvCxnSpPr>
              <a:cxnSpLocks/>
              <a:stCxn id="118" idx="6"/>
              <a:endCxn id="122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649DFD22-C3D1-9246-819D-1ECF91AFC4C1}"/>
                </a:ext>
              </a:extLst>
            </p:cNvPr>
            <p:cNvCxnSpPr>
              <a:cxnSpLocks/>
              <a:stCxn id="118" idx="6"/>
              <a:endCxn id="123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DBA50923-8197-5E46-9469-D6AE9AF37087}"/>
                </a:ext>
              </a:extLst>
            </p:cNvPr>
            <p:cNvCxnSpPr>
              <a:cxnSpLocks/>
              <a:stCxn id="119" idx="6"/>
              <a:endCxn id="120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54BE9A64-77BF-6C48-AB8B-1FC147E547D0}"/>
                </a:ext>
              </a:extLst>
            </p:cNvPr>
            <p:cNvCxnSpPr>
              <a:cxnSpLocks/>
              <a:stCxn id="119" idx="6"/>
              <a:endCxn id="121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25A36AD3-F34D-2B48-A15D-8301EA047993}"/>
                </a:ext>
              </a:extLst>
            </p:cNvPr>
            <p:cNvCxnSpPr>
              <a:cxnSpLocks/>
              <a:stCxn id="119" idx="6"/>
              <a:endCxn id="122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70A8DE2-FEFD-3941-AFEA-810F7C9E2FA1}"/>
                </a:ext>
              </a:extLst>
            </p:cNvPr>
            <p:cNvCxnSpPr>
              <a:cxnSpLocks/>
              <a:stCxn id="119" idx="6"/>
              <a:endCxn id="123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2B335124-BC02-6248-850D-AA2AFA1F1876}"/>
                </a:ext>
              </a:extLst>
            </p:cNvPr>
            <p:cNvCxnSpPr>
              <a:cxnSpLocks/>
              <a:stCxn id="124" idx="6"/>
              <a:endCxn id="120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0EFC65FD-ECB1-EE4D-A860-5FA7EF7AC9E7}"/>
                </a:ext>
              </a:extLst>
            </p:cNvPr>
            <p:cNvCxnSpPr>
              <a:cxnSpLocks/>
              <a:stCxn id="124" idx="6"/>
              <a:endCxn id="121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DF8670F6-2003-B543-A71E-BA31BAAC8EDD}"/>
                </a:ext>
              </a:extLst>
            </p:cNvPr>
            <p:cNvCxnSpPr>
              <a:cxnSpLocks/>
              <a:stCxn id="124" idx="6"/>
              <a:endCxn id="123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74B2A437-642C-7D4B-9D7E-F88EE11065D5}"/>
                </a:ext>
              </a:extLst>
            </p:cNvPr>
            <p:cNvCxnSpPr>
              <a:cxnSpLocks/>
              <a:stCxn id="124" idx="6"/>
              <a:endCxn id="122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83BA3428-E1DB-4F40-9728-3C0667392E54}"/>
                </a:ext>
              </a:extLst>
            </p:cNvPr>
            <p:cNvCxnSpPr>
              <a:cxnSpLocks/>
              <a:stCxn id="120" idx="6"/>
              <a:endCxn id="125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62A15013-F196-3B45-B479-513BF20F63AC}"/>
                </a:ext>
              </a:extLst>
            </p:cNvPr>
            <p:cNvCxnSpPr>
              <a:cxnSpLocks/>
              <a:stCxn id="120" idx="6"/>
              <a:endCxn id="126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2178905B-CDC8-C04D-97FD-FB4E015E0EDE}"/>
                </a:ext>
              </a:extLst>
            </p:cNvPr>
            <p:cNvCxnSpPr>
              <a:cxnSpLocks/>
              <a:stCxn id="121" idx="6"/>
              <a:endCxn id="125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F02A3A05-9222-094E-A17D-B9F72AB79D2A}"/>
                </a:ext>
              </a:extLst>
            </p:cNvPr>
            <p:cNvCxnSpPr>
              <a:cxnSpLocks/>
              <a:stCxn id="121" idx="6"/>
              <a:endCxn id="126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FB002A67-2D2B-7A4D-B193-9EEB8F6424CF}"/>
                </a:ext>
              </a:extLst>
            </p:cNvPr>
            <p:cNvCxnSpPr>
              <a:cxnSpLocks/>
              <a:stCxn id="122" idx="6"/>
              <a:endCxn id="126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4E0F076A-FC94-854A-90AB-3088F8D8E709}"/>
                </a:ext>
              </a:extLst>
            </p:cNvPr>
            <p:cNvCxnSpPr>
              <a:cxnSpLocks/>
              <a:stCxn id="122" idx="6"/>
              <a:endCxn id="125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22CF962-099D-0447-A2AE-60A2F2DD995B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1CFE89B2-636A-0847-A99C-A0F384DE3C6B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Gruppieren 108">
              <a:extLst>
                <a:ext uri="{FF2B5EF4-FFF2-40B4-BE49-F238E27FC236}">
                  <a16:creationId xmlns:a16="http://schemas.microsoft.com/office/drawing/2014/main" id="{83422CF2-A09A-4142-826F-B96C6B3BE304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5FAFAA62-C25A-E345-8716-85BC1C6955AB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40EB824B-7FFC-1445-A354-3AAA51523D71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01CEE3BF-81B1-B943-AE28-F9C2DC42A69C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543A1F7-E79A-EC4A-8480-6CF9489682C7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FE3811BD-3308-A344-82E8-37B454FA0EDF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BCB5AF2A-B07B-CB44-920C-624D865BD1BD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DC419AB4-FB63-9145-99F4-C72E6BC42E5D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296D38D5-FA78-C346-B45C-6D77B21AAF2A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ECE8F7E4-E5B5-DD4B-89D3-9EEEB23E9A17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E876BB3D-F28C-0E49-925D-AE9D0CD908A4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CED933F-D43D-9144-8730-B01F68CE449D}"/>
                </a:ext>
              </a:extLst>
            </p:cNvPr>
            <p:cNvCxnSpPr>
              <a:cxnSpLocks/>
              <a:stCxn id="120" idx="6"/>
              <a:endCxn id="127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981EDA6A-EA2F-AE40-BEB0-A16153847940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mit Pfeil 111">
              <a:extLst>
                <a:ext uri="{FF2B5EF4-FFF2-40B4-BE49-F238E27FC236}">
                  <a16:creationId xmlns:a16="http://schemas.microsoft.com/office/drawing/2014/main" id="{4E84CC25-DE55-454D-ADF9-3AA286546DAF}"/>
                </a:ext>
              </a:extLst>
            </p:cNvPr>
            <p:cNvCxnSpPr>
              <a:cxnSpLocks/>
              <a:stCxn id="122" idx="6"/>
              <a:endCxn id="127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44D873AD-A3D9-9F44-9CB0-FBBD1DD9D07B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FA01E92-EA02-A24A-81D7-F79E275C36D6}"/>
                  </a:ext>
                </a:extLst>
              </p:cNvPr>
              <p:cNvSpPr txBox="1"/>
              <p:nvPr/>
            </p:nvSpPr>
            <p:spPr>
              <a:xfrm rot="1007497">
                <a:off x="1469730" y="4151160"/>
                <a:ext cx="36522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AFA01E92-EA02-A24A-81D7-F79E275C36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07497">
                <a:off x="1469730" y="4151160"/>
                <a:ext cx="365228" cy="215444"/>
              </a:xfrm>
              <a:prstGeom prst="rect">
                <a:avLst/>
              </a:prstGeom>
              <a:blipFill>
                <a:blip r:embed="rId5"/>
                <a:stretch>
                  <a:fillRect l="-9091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A87E1AAE-B90C-EF41-80C4-8D4A2D334108}"/>
                  </a:ext>
                </a:extLst>
              </p:cNvPr>
              <p:cNvSpPr txBox="1"/>
              <p:nvPr/>
            </p:nvSpPr>
            <p:spPr>
              <a:xfrm rot="20172145">
                <a:off x="1258974" y="3330789"/>
                <a:ext cx="374846" cy="232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8" name="Textfeld 127">
                <a:extLst>
                  <a:ext uri="{FF2B5EF4-FFF2-40B4-BE49-F238E27FC236}">
                    <a16:creationId xmlns:a16="http://schemas.microsoft.com/office/drawing/2014/main" id="{A87E1AAE-B90C-EF41-80C4-8D4A2D33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172145">
                <a:off x="1258974" y="3330789"/>
                <a:ext cx="374846" cy="232436"/>
              </a:xfrm>
              <a:prstGeom prst="rect">
                <a:avLst/>
              </a:prstGeom>
              <a:blipFill>
                <a:blip r:embed="rId6"/>
                <a:stretch>
                  <a:fillRect l="-2857" r="-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2344253E-281A-BE4B-8BA1-F6B3AD74BA9B}"/>
              </a:ext>
            </a:extLst>
          </p:cNvPr>
          <p:cNvCxnSpPr>
            <a:cxnSpLocks/>
          </p:cNvCxnSpPr>
          <p:nvPr/>
        </p:nvCxnSpPr>
        <p:spPr>
          <a:xfrm flipV="1">
            <a:off x="699285" y="1311201"/>
            <a:ext cx="0" cy="257424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mit Pfeil 128">
            <a:extLst>
              <a:ext uri="{FF2B5EF4-FFF2-40B4-BE49-F238E27FC236}">
                <a16:creationId xmlns:a16="http://schemas.microsoft.com/office/drawing/2014/main" id="{8D824F11-66BE-DA49-82A1-348FA169A70B}"/>
              </a:ext>
            </a:extLst>
          </p:cNvPr>
          <p:cNvCxnSpPr>
            <a:cxnSpLocks/>
          </p:cNvCxnSpPr>
          <p:nvPr/>
        </p:nvCxnSpPr>
        <p:spPr>
          <a:xfrm>
            <a:off x="684213" y="3885442"/>
            <a:ext cx="2094156" cy="5773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Gerade Verbindung mit Pfeil 129">
            <a:extLst>
              <a:ext uri="{FF2B5EF4-FFF2-40B4-BE49-F238E27FC236}">
                <a16:creationId xmlns:a16="http://schemas.microsoft.com/office/drawing/2014/main" id="{0A66E63C-5D14-154B-BDFA-35B7C5C72052}"/>
              </a:ext>
            </a:extLst>
          </p:cNvPr>
          <p:cNvCxnSpPr>
            <a:cxnSpLocks/>
          </p:cNvCxnSpPr>
          <p:nvPr/>
        </p:nvCxnSpPr>
        <p:spPr>
          <a:xfrm flipV="1">
            <a:off x="699285" y="3411415"/>
            <a:ext cx="1187797" cy="474027"/>
          </a:xfrm>
          <a:prstGeom prst="straightConnector1">
            <a:avLst/>
          </a:prstGeom>
          <a:ln w="25400">
            <a:solidFill>
              <a:schemeClr val="tx1"/>
            </a:solidFill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3383DACB-9AE8-8147-B845-A9EF95C832B3}"/>
                  </a:ext>
                </a:extLst>
              </p:cNvPr>
              <p:cNvSpPr txBox="1"/>
              <p:nvPr/>
            </p:nvSpPr>
            <p:spPr>
              <a:xfrm>
                <a:off x="757439" y="1346625"/>
                <a:ext cx="4124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𝐿𝑜𝑠𝑠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3383DACB-9AE8-8147-B845-A9EF95C8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439" y="1346625"/>
                <a:ext cx="412421" cy="215444"/>
              </a:xfrm>
              <a:prstGeom prst="rect">
                <a:avLst/>
              </a:prstGeom>
              <a:blipFill>
                <a:blip r:embed="rId7"/>
                <a:stretch>
                  <a:fillRect l="-9375" r="-6250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hteck 47">
            <a:extLst>
              <a:ext uri="{FF2B5EF4-FFF2-40B4-BE49-F238E27FC236}">
                <a16:creationId xmlns:a16="http://schemas.microsoft.com/office/drawing/2014/main" id="{C8E0B5DA-14B1-D942-9E75-6E5B29A07BB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574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128" grpId="0"/>
      <p:bldP spid="1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EXKURS: COMPUTATIONAL GRAPHS</a:t>
            </a:r>
            <a:endParaRPr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166386EF-8A0E-4A48-9F18-19F2F40FB52E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B8E382BC-9E1B-BE4F-BF34-A9B39E7777EC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F3D6B4-0875-A54C-A976-331605B7745F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45C79C2-1309-8842-AC5E-249262952BD0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EDEA230-CB83-E84A-AADC-22E01F94DC9B}"/>
                </a:ext>
              </a:extLst>
            </p:cNvPr>
            <p:cNvCxnSpPr>
              <a:cxnSpLocks/>
              <a:stCxn id="156" idx="6"/>
              <a:endCxn id="16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75C34D7-83AA-BE4D-B0C5-19683621375C}"/>
                </a:ext>
              </a:extLst>
            </p:cNvPr>
            <p:cNvCxnSpPr>
              <a:cxnSpLocks/>
              <a:stCxn id="157" idx="6"/>
              <a:endCxn id="15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96EB9F47-A1D7-C94E-BED6-1D484744B85A}"/>
                </a:ext>
              </a:extLst>
            </p:cNvPr>
            <p:cNvCxnSpPr>
              <a:cxnSpLocks/>
              <a:stCxn id="157" idx="6"/>
              <a:endCxn id="15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2E01D7A-DA7F-B64A-8B9C-43B3C3B576D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AC6819F-65DB-0148-B7A9-8CE59270D2C6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ADA6C0FF-AD5F-B14D-90AC-8043FA3680AE}"/>
                </a:ext>
              </a:extLst>
            </p:cNvPr>
            <p:cNvCxnSpPr>
              <a:cxnSpLocks/>
              <a:stCxn id="162" idx="6"/>
              <a:endCxn id="15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AA80F60E-6281-EE4F-B2A6-BCC875862BF3}"/>
                </a:ext>
              </a:extLst>
            </p:cNvPr>
            <p:cNvCxnSpPr>
              <a:cxnSpLocks/>
              <a:stCxn id="162" idx="6"/>
              <a:endCxn id="15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1E97883-2024-EB40-BA42-8AFA3F0F868C}"/>
                </a:ext>
              </a:extLst>
            </p:cNvPr>
            <p:cNvCxnSpPr>
              <a:cxnSpLocks/>
              <a:stCxn id="162" idx="6"/>
              <a:endCxn id="16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01E5745-17FC-484D-A22C-3FA69C4017F7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E4A2CA92-3560-5849-9DA5-57FC2F21867B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3527A3F0-9A42-4B4F-8522-D5565F83A79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F0D239F4-2D94-DB40-824D-491436490CD6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7FE755AE-9FA2-5B4E-8BCC-D18B27554348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086C6584-658D-164F-8750-0D39524919CB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E553C842-80DC-5247-8126-10EE09306949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75F98E6F-F6AF-CE44-B041-D7DB42AE202B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97A6A3D7-E973-9C4A-864F-732052E5583B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98649794-A873-AF4A-966E-3619F825DB88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A14690-0BA1-8D46-87E6-48E4A28A3F84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80B2C4F-7060-7A45-B278-DB2D97115CBD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47EF234-FD56-2B43-9D6A-DC97D4FED5A2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5335247-DD79-4642-97C7-01AF37DE80D4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84FE92-3EBD-D049-BD5A-FBF1BADBBCAE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3C605A-0F58-2148-A15F-15B3B6DC2F95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2366C3-8DB3-9B42-911A-755F86943B41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45CAC1-22EE-C746-9CF4-C582EF25796E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FDDB860-FD20-304A-9658-B1C1A446CAF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41C69BD-4DFC-7B40-BF1A-6F7BF434F937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ACD25DD3-1E1E-2E42-AD66-018435D35D4F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644BE95F-7F1D-B14C-ACB7-BA1059AA2682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4DB2DDC5-4E99-2540-B4A8-49BCB2A7894E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8ED99D3C-45BE-A74A-98F0-053FE2BDF638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D061FC78-9AAF-AD46-8156-F9B6935BD42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1444E7D-AA00-5349-894E-123A02FFBB22}"/>
                  </a:ext>
                </a:extLst>
              </p:cNvPr>
              <p:cNvSpPr txBox="1"/>
              <p:nvPr/>
            </p:nvSpPr>
            <p:spPr>
              <a:xfrm>
                <a:off x="3814775" y="3008840"/>
                <a:ext cx="4221050" cy="164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Berechne nun den </a:t>
                </a:r>
                <a:r>
                  <a:rPr lang="en-GB" dirty="0" err="1">
                    <a:solidFill>
                      <a:schemeClr val="bg1"/>
                    </a:solidFill>
                  </a:rPr>
                  <a:t>Gradienten</a:t>
                </a:r>
                <a:r>
                  <a:rPr lang="en-GB" dirty="0">
                    <a:solidFill>
                      <a:schemeClr val="bg1"/>
                    </a:solidFill>
                  </a:rPr>
                  <a:t> von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bezüglich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Aus</a:t>
                </a:r>
                <a:r>
                  <a:rPr lang="en-GB" dirty="0">
                    <a:solidFill>
                      <a:schemeClr val="bg1"/>
                    </a:solidFill>
                  </a:rPr>
                  <a:t> der Kettenregel folgt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1. </a:t>
                </a:r>
                <a:r>
                  <a:rPr lang="en-GB" dirty="0" err="1">
                    <a:solidFill>
                      <a:schemeClr val="bg1"/>
                    </a:solidFill>
                  </a:rPr>
                  <a:t>Schritt</a:t>
                </a:r>
                <a:r>
                  <a:rPr lang="en-GB" dirty="0">
                    <a:solidFill>
                      <a:schemeClr val="bg1"/>
                    </a:solidFill>
                  </a:rPr>
                  <a:t>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(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2. </a:t>
                </a:r>
                <a:r>
                  <a:rPr lang="en-GB" dirty="0" err="1">
                    <a:solidFill>
                      <a:schemeClr val="bg1"/>
                    </a:solidFill>
                  </a:rPr>
                  <a:t>Schritt</a:t>
                </a:r>
                <a:r>
                  <a:rPr lang="en-GB" dirty="0">
                    <a:solidFill>
                      <a:schemeClr val="bg1"/>
                    </a:solidFill>
                  </a:rPr>
                  <a:t>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3. </a:t>
                </a:r>
                <a:r>
                  <a:rPr lang="en-GB" dirty="0" err="1">
                    <a:solidFill>
                      <a:schemeClr val="bg1"/>
                    </a:solidFill>
                  </a:rPr>
                  <a:t>Schritt</a:t>
                </a:r>
                <a:r>
                  <a:rPr lang="en-GB" dirty="0">
                    <a:solidFill>
                      <a:schemeClr val="bg1"/>
                    </a:solidFill>
                  </a:rPr>
                  <a:t>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den>
                    </m:f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E1444E7D-AA00-5349-894E-123A02FFBB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775" y="3008840"/>
                <a:ext cx="4221050" cy="1645772"/>
              </a:xfrm>
              <a:prstGeom prst="rect">
                <a:avLst/>
              </a:prstGeom>
              <a:blipFill>
                <a:blip r:embed="rId3"/>
                <a:stretch>
                  <a:fillRect l="-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CF61DC-5874-F442-B867-1017B65536AB}"/>
                  </a:ext>
                </a:extLst>
              </p:cNvPr>
              <p:cNvSpPr txBox="1"/>
              <p:nvPr/>
            </p:nvSpPr>
            <p:spPr>
              <a:xfrm>
                <a:off x="773217" y="1078132"/>
                <a:ext cx="34834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GB" sz="20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F9CF61DC-5874-F442-B867-1017B6553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17" y="1078132"/>
                <a:ext cx="3483454" cy="400110"/>
              </a:xfrm>
              <a:prstGeom prst="rect">
                <a:avLst/>
              </a:prstGeom>
              <a:blipFill>
                <a:blip r:embed="rId4"/>
                <a:stretch>
                  <a:fillRect l="-364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28599795-DF90-AD45-A7F2-0D554B7B9D23}"/>
              </a:ext>
            </a:extLst>
          </p:cNvPr>
          <p:cNvCxnSpPr>
            <a:cxnSpLocks/>
            <a:stCxn id="90" idx="3"/>
            <a:endCxn id="66" idx="2"/>
          </p:cNvCxnSpPr>
          <p:nvPr/>
        </p:nvCxnSpPr>
        <p:spPr>
          <a:xfrm flipV="1">
            <a:off x="1108175" y="2349259"/>
            <a:ext cx="3838596" cy="1167459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>
            <a:extLst>
              <a:ext uri="{FF2B5EF4-FFF2-40B4-BE49-F238E27FC236}">
                <a16:creationId xmlns:a16="http://schemas.microsoft.com/office/drawing/2014/main" id="{BA3F0173-87A7-FC43-8565-059E0D843BAB}"/>
              </a:ext>
            </a:extLst>
          </p:cNvPr>
          <p:cNvSpPr/>
          <p:nvPr/>
        </p:nvSpPr>
        <p:spPr>
          <a:xfrm>
            <a:off x="2657006" y="2056794"/>
            <a:ext cx="584930" cy="584929"/>
          </a:xfrm>
          <a:prstGeom prst="ellipse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b="1" dirty="0">
                <a:solidFill>
                  <a:srgbClr val="00213E"/>
                </a:solidFill>
              </a:rPr>
              <a:t>+</a:t>
            </a:r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5B6C366B-D376-DC4D-9BBA-B7DD4C74B47D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1056806" y="2056794"/>
            <a:ext cx="1600200" cy="292465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BE3425B4-B58B-B945-AE31-4F6F9AFCFBB5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1056806" y="2349259"/>
            <a:ext cx="1600200" cy="292464"/>
          </a:xfrm>
          <a:prstGeom prst="line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E8BCE95-6FA0-7448-9F03-318F770A5D66}"/>
                  </a:ext>
                </a:extLst>
              </p:cNvPr>
              <p:cNvSpPr/>
              <p:nvPr/>
            </p:nvSpPr>
            <p:spPr>
              <a:xfrm>
                <a:off x="4946771" y="2056794"/>
                <a:ext cx="584930" cy="584929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sz="100" b="1" dirty="0">
                    <a:solidFill>
                      <a:srgbClr val="00213E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2800" b="1" i="1" smtClean="0">
                        <a:solidFill>
                          <a:srgbClr val="00213E"/>
                        </a:solidFill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endParaRPr lang="en-GB" sz="2800" b="1" dirty="0">
                  <a:solidFill>
                    <a:srgbClr val="00213E"/>
                  </a:solidFill>
                </a:endParaRPr>
              </a:p>
            </p:txBody>
          </p:sp>
        </mc:Choice>
        <mc:Fallback xmlns=""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DE8BCE95-6FA0-7448-9F03-318F770A5D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771" y="2056794"/>
                <a:ext cx="584930" cy="584929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408ECE90-BAF7-3E43-A362-0A1CD917BCD3}"/>
              </a:ext>
            </a:extLst>
          </p:cNvPr>
          <p:cNvCxnSpPr>
            <a:cxnSpLocks/>
            <a:stCxn id="56" idx="6"/>
            <a:endCxn id="66" idx="2"/>
          </p:cNvCxnSpPr>
          <p:nvPr/>
        </p:nvCxnSpPr>
        <p:spPr>
          <a:xfrm>
            <a:off x="3241936" y="2349259"/>
            <a:ext cx="1704835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mit Pfeil 78">
            <a:extLst>
              <a:ext uri="{FF2B5EF4-FFF2-40B4-BE49-F238E27FC236}">
                <a16:creationId xmlns:a16="http://schemas.microsoft.com/office/drawing/2014/main" id="{20526ABE-B85E-654B-BB77-FF9C8976E869}"/>
              </a:ext>
            </a:extLst>
          </p:cNvPr>
          <p:cNvCxnSpPr>
            <a:cxnSpLocks/>
            <a:stCxn id="66" idx="6"/>
          </p:cNvCxnSpPr>
          <p:nvPr/>
        </p:nvCxnSpPr>
        <p:spPr>
          <a:xfrm>
            <a:off x="5531701" y="2349259"/>
            <a:ext cx="2294717" cy="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B9FACBE3-62AE-CD4E-8272-5C548C67FF47}"/>
                  </a:ext>
                </a:extLst>
              </p:cNvPr>
              <p:cNvSpPr txBox="1"/>
              <p:nvPr/>
            </p:nvSpPr>
            <p:spPr>
              <a:xfrm>
                <a:off x="694607" y="1771748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B9FACBE3-62AE-CD4E-8272-5C548C67FF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607" y="1771748"/>
                <a:ext cx="442429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C5B03466-94AC-004F-9D1E-F8A1F28E2BFD}"/>
                  </a:ext>
                </a:extLst>
              </p:cNvPr>
              <p:cNvSpPr txBox="1"/>
              <p:nvPr/>
            </p:nvSpPr>
            <p:spPr>
              <a:xfrm>
                <a:off x="688270" y="2385155"/>
                <a:ext cx="4464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9" name="Textfeld 88">
                <a:extLst>
                  <a:ext uri="{FF2B5EF4-FFF2-40B4-BE49-F238E27FC236}">
                    <a16:creationId xmlns:a16="http://schemas.microsoft.com/office/drawing/2014/main" id="{C5B03466-94AC-004F-9D1E-F8A1F28E2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270" y="2385155"/>
                <a:ext cx="446404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EE9943D-1D18-9643-9619-C95D1523E444}"/>
                  </a:ext>
                </a:extLst>
              </p:cNvPr>
              <p:cNvSpPr txBox="1"/>
              <p:nvPr/>
            </p:nvSpPr>
            <p:spPr>
              <a:xfrm>
                <a:off x="684213" y="3285885"/>
                <a:ext cx="4239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0" name="Textfeld 89">
                <a:extLst>
                  <a:ext uri="{FF2B5EF4-FFF2-40B4-BE49-F238E27FC236}">
                    <a16:creationId xmlns:a16="http://schemas.microsoft.com/office/drawing/2014/main" id="{8EE9943D-1D18-9643-9619-C95D1523E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3285885"/>
                <a:ext cx="42396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feld 34">
            <a:extLst>
              <a:ext uri="{FF2B5EF4-FFF2-40B4-BE49-F238E27FC236}">
                <a16:creationId xmlns:a16="http://schemas.microsoft.com/office/drawing/2014/main" id="{75648C88-36C3-9E47-A941-D7B419F633AC}"/>
              </a:ext>
            </a:extLst>
          </p:cNvPr>
          <p:cNvSpPr txBox="1"/>
          <p:nvPr/>
        </p:nvSpPr>
        <p:spPr>
          <a:xfrm>
            <a:off x="6502304" y="98724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Forward pass</a:t>
            </a:r>
          </a:p>
          <a:p>
            <a:pPr algn="r"/>
            <a:r>
              <a:rPr lang="en-GB" dirty="0">
                <a:solidFill>
                  <a:srgbClr val="FF0000"/>
                </a:solidFill>
              </a:rPr>
              <a:t>Backward pass</a:t>
            </a:r>
          </a:p>
        </p:txBody>
      </p:sp>
      <p:sp>
        <p:nvSpPr>
          <p:cNvPr id="91" name="Textfeld 90">
            <a:extLst>
              <a:ext uri="{FF2B5EF4-FFF2-40B4-BE49-F238E27FC236}">
                <a16:creationId xmlns:a16="http://schemas.microsoft.com/office/drawing/2014/main" id="{4BCC3307-7558-2649-8B3E-6A8A1E65CD54}"/>
              </a:ext>
            </a:extLst>
          </p:cNvPr>
          <p:cNvSpPr txBox="1"/>
          <p:nvPr/>
        </p:nvSpPr>
        <p:spPr>
          <a:xfrm>
            <a:off x="1601128" y="175305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-2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92" name="Textfeld 91">
            <a:extLst>
              <a:ext uri="{FF2B5EF4-FFF2-40B4-BE49-F238E27FC236}">
                <a16:creationId xmlns:a16="http://schemas.microsoft.com/office/drawing/2014/main" id="{D061DE55-7877-3C48-BE6A-1BEBA2512533}"/>
              </a:ext>
            </a:extLst>
          </p:cNvPr>
          <p:cNvSpPr txBox="1"/>
          <p:nvPr/>
        </p:nvSpPr>
        <p:spPr>
          <a:xfrm>
            <a:off x="1643607" y="2507429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5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93" name="Textfeld 92">
            <a:extLst>
              <a:ext uri="{FF2B5EF4-FFF2-40B4-BE49-F238E27FC236}">
                <a16:creationId xmlns:a16="http://schemas.microsoft.com/office/drawing/2014/main" id="{4700A60B-B19C-2E44-9B1B-E311DCA35EA3}"/>
              </a:ext>
            </a:extLst>
          </p:cNvPr>
          <p:cNvSpPr txBox="1"/>
          <p:nvPr/>
        </p:nvSpPr>
        <p:spPr>
          <a:xfrm>
            <a:off x="1603820" y="3280788"/>
            <a:ext cx="412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-4</a:t>
            </a:r>
            <a:endParaRPr lang="en-GB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C0154619-1BD1-5740-8E26-7B7592B64BAD}"/>
                  </a:ext>
                </a:extLst>
              </p:cNvPr>
              <p:cNvSpPr txBox="1"/>
              <p:nvPr/>
            </p:nvSpPr>
            <p:spPr>
              <a:xfrm>
                <a:off x="3288495" y="1919377"/>
                <a:ext cx="4440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4" name="Textfeld 93">
                <a:extLst>
                  <a:ext uri="{FF2B5EF4-FFF2-40B4-BE49-F238E27FC236}">
                    <a16:creationId xmlns:a16="http://schemas.microsoft.com/office/drawing/2014/main" id="{C0154619-1BD1-5740-8E26-7B7592B64B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495" y="1919377"/>
                <a:ext cx="444032" cy="461665"/>
              </a:xfrm>
              <a:prstGeom prst="rect">
                <a:avLst/>
              </a:prstGeom>
              <a:blipFill>
                <a:blip r:embed="rId9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Textfeld 94">
            <a:extLst>
              <a:ext uri="{FF2B5EF4-FFF2-40B4-BE49-F238E27FC236}">
                <a16:creationId xmlns:a16="http://schemas.microsoft.com/office/drawing/2014/main" id="{D1A12154-EB44-5340-90C4-0BA1E4F47C1D}"/>
              </a:ext>
            </a:extLst>
          </p:cNvPr>
          <p:cNvSpPr txBox="1"/>
          <p:nvPr/>
        </p:nvSpPr>
        <p:spPr>
          <a:xfrm>
            <a:off x="3897249" y="1980003"/>
            <a:ext cx="327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endParaRPr lang="en-GB" sz="20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8067FF10-C306-9543-A9D8-25F365D35AD1}"/>
                  </a:ext>
                </a:extLst>
              </p:cNvPr>
              <p:cNvSpPr txBox="1"/>
              <p:nvPr/>
            </p:nvSpPr>
            <p:spPr>
              <a:xfrm>
                <a:off x="5874318" y="1881182"/>
                <a:ext cx="4485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GB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6" name="Textfeld 95">
                <a:extLst>
                  <a:ext uri="{FF2B5EF4-FFF2-40B4-BE49-F238E27FC236}">
                    <a16:creationId xmlns:a16="http://schemas.microsoft.com/office/drawing/2014/main" id="{8067FF10-C306-9543-A9D8-25F365D35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4318" y="1881182"/>
                <a:ext cx="448584" cy="461665"/>
              </a:xfrm>
              <a:prstGeom prst="rect">
                <a:avLst/>
              </a:prstGeom>
              <a:blipFill>
                <a:blip r:embed="rId10"/>
                <a:stretch>
                  <a:fillRect l="-2778" b="-189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Textfeld 96">
            <a:extLst>
              <a:ext uri="{FF2B5EF4-FFF2-40B4-BE49-F238E27FC236}">
                <a16:creationId xmlns:a16="http://schemas.microsoft.com/office/drawing/2014/main" id="{503346EB-AE72-7248-99E6-584665C0058C}"/>
              </a:ext>
            </a:extLst>
          </p:cNvPr>
          <p:cNvSpPr txBox="1"/>
          <p:nvPr/>
        </p:nvSpPr>
        <p:spPr>
          <a:xfrm>
            <a:off x="6647217" y="1950155"/>
            <a:ext cx="5549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-12</a:t>
            </a:r>
            <a:endParaRPr lang="en-GB" sz="2000" dirty="0">
              <a:solidFill>
                <a:srgbClr val="FF0000"/>
              </a:solidFill>
            </a:endParaRPr>
          </a:p>
        </p:txBody>
      </p:sp>
      <p:sp>
        <p:nvSpPr>
          <p:cNvPr id="102" name="Textfeld 101">
            <a:extLst>
              <a:ext uri="{FF2B5EF4-FFF2-40B4-BE49-F238E27FC236}">
                <a16:creationId xmlns:a16="http://schemas.microsoft.com/office/drawing/2014/main" id="{BAB116C0-4814-F84E-90A9-30F5ECA2472E}"/>
              </a:ext>
            </a:extLst>
          </p:cNvPr>
          <p:cNvSpPr txBox="1"/>
          <p:nvPr/>
        </p:nvSpPr>
        <p:spPr>
          <a:xfrm>
            <a:off x="6647216" y="2317578"/>
            <a:ext cx="5549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03" name="Textfeld 102">
            <a:extLst>
              <a:ext uri="{FF2B5EF4-FFF2-40B4-BE49-F238E27FC236}">
                <a16:creationId xmlns:a16="http://schemas.microsoft.com/office/drawing/2014/main" id="{7DFD6332-F91F-9A41-BAD8-23D29F2BC1B0}"/>
              </a:ext>
            </a:extLst>
          </p:cNvPr>
          <p:cNvSpPr txBox="1"/>
          <p:nvPr/>
        </p:nvSpPr>
        <p:spPr>
          <a:xfrm>
            <a:off x="4146878" y="1980555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5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772AC75E-0365-8149-97C5-BAA55DDF2065}"/>
              </a:ext>
            </a:extLst>
          </p:cNvPr>
          <p:cNvSpPr txBox="1"/>
          <p:nvPr/>
        </p:nvSpPr>
        <p:spPr>
          <a:xfrm>
            <a:off x="1980629" y="1753058"/>
            <a:ext cx="429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</a:rPr>
              <a:t>-</a:t>
            </a:r>
            <a:r>
              <a:rPr lang="en-GB" sz="500" dirty="0">
                <a:solidFill>
                  <a:srgbClr val="FF0000"/>
                </a:solidFill>
              </a:rPr>
              <a:t> </a:t>
            </a:r>
            <a:r>
              <a:rPr lang="en-GB" sz="2000" dirty="0">
                <a:solidFill>
                  <a:srgbClr val="FF0000"/>
                </a:solidFill>
              </a:rPr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33D1B6F-A3B0-7147-977B-2BB02786A77E}"/>
                  </a:ext>
                </a:extLst>
              </p:cNvPr>
              <p:cNvSpPr txBox="1"/>
              <p:nvPr/>
            </p:nvSpPr>
            <p:spPr>
              <a:xfrm>
                <a:off x="4399999" y="1077110"/>
                <a:ext cx="1678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=−4 </m:t>
                      </m:r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feld 63">
                <a:extLst>
                  <a:ext uri="{FF2B5EF4-FFF2-40B4-BE49-F238E27FC236}">
                    <a16:creationId xmlns:a16="http://schemas.microsoft.com/office/drawing/2014/main" id="{B33D1B6F-A3B0-7147-977B-2BB02786A7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999" y="1077110"/>
                <a:ext cx="1678473" cy="400110"/>
              </a:xfrm>
              <a:prstGeom prst="rect">
                <a:avLst/>
              </a:prstGeom>
              <a:blipFill>
                <a:blip r:embed="rId11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44ADCB0-8CC2-5C46-A222-E6104C988122}"/>
                  </a:ext>
                </a:extLst>
              </p:cNvPr>
              <p:cNvSpPr txBox="1"/>
              <p:nvPr/>
            </p:nvSpPr>
            <p:spPr>
              <a:xfrm>
                <a:off x="5561472" y="3594984"/>
                <a:ext cx="4221050" cy="1000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z = 4</a:t>
                </a:r>
              </a:p>
              <a:p>
                <a:endParaRPr lang="en-GB" sz="900" dirty="0">
                  <a:solidFill>
                    <a:schemeClr val="bg1"/>
                  </a:solidFill>
                </a:endParaRPr>
              </a:p>
              <a:p>
                <a:r>
                  <a:rPr lang="de-DE" b="0" dirty="0">
                    <a:solidFill>
                      <a:schemeClr val="bg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sz="70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=4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⋅1=</m:t>
                      </m:r>
                      <m:r>
                        <a:rPr lang="de-DE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4 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5" name="Textfeld 64">
                <a:extLst>
                  <a:ext uri="{FF2B5EF4-FFF2-40B4-BE49-F238E27FC236}">
                    <a16:creationId xmlns:a16="http://schemas.microsoft.com/office/drawing/2014/main" id="{344ADCB0-8CC2-5C46-A222-E6104C9881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472" y="3594984"/>
                <a:ext cx="4221050" cy="100027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233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92" grpId="0"/>
      <p:bldP spid="93" grpId="0"/>
      <p:bldP spid="95" grpId="0"/>
      <p:bldP spid="97" grpId="0"/>
      <p:bldP spid="102" grpId="0"/>
      <p:bldP spid="103" grpId="0"/>
      <p:bldP spid="105" grpId="0"/>
      <p:bldP spid="6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BACKPROPAGATION</a:t>
            </a:r>
            <a:endParaRPr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166386EF-8A0E-4A48-9F18-19F2F40FB52E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B8E382BC-9E1B-BE4F-BF34-A9B39E7777EC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F3D6B4-0875-A54C-A976-331605B7745F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45C79C2-1309-8842-AC5E-249262952BD0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EDEA230-CB83-E84A-AADC-22E01F94DC9B}"/>
                </a:ext>
              </a:extLst>
            </p:cNvPr>
            <p:cNvCxnSpPr>
              <a:cxnSpLocks/>
              <a:stCxn id="156" idx="6"/>
              <a:endCxn id="16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75C34D7-83AA-BE4D-B0C5-19683621375C}"/>
                </a:ext>
              </a:extLst>
            </p:cNvPr>
            <p:cNvCxnSpPr>
              <a:cxnSpLocks/>
              <a:stCxn id="157" idx="6"/>
              <a:endCxn id="15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96EB9F47-A1D7-C94E-BED6-1D484744B85A}"/>
                </a:ext>
              </a:extLst>
            </p:cNvPr>
            <p:cNvCxnSpPr>
              <a:cxnSpLocks/>
              <a:stCxn id="157" idx="6"/>
              <a:endCxn id="15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2E01D7A-DA7F-B64A-8B9C-43B3C3B576D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AC6819F-65DB-0148-B7A9-8CE59270D2C6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ADA6C0FF-AD5F-B14D-90AC-8043FA3680AE}"/>
                </a:ext>
              </a:extLst>
            </p:cNvPr>
            <p:cNvCxnSpPr>
              <a:cxnSpLocks/>
              <a:stCxn id="162" idx="6"/>
              <a:endCxn id="15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AA80F60E-6281-EE4F-B2A6-BCC875862BF3}"/>
                </a:ext>
              </a:extLst>
            </p:cNvPr>
            <p:cNvCxnSpPr>
              <a:cxnSpLocks/>
              <a:stCxn id="162" idx="6"/>
              <a:endCxn id="15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1E97883-2024-EB40-BA42-8AFA3F0F868C}"/>
                </a:ext>
              </a:extLst>
            </p:cNvPr>
            <p:cNvCxnSpPr>
              <a:cxnSpLocks/>
              <a:stCxn id="162" idx="6"/>
              <a:endCxn id="16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01E5745-17FC-484D-A22C-3FA69C4017F7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E4A2CA92-3560-5849-9DA5-57FC2F21867B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3527A3F0-9A42-4B4F-8522-D5565F83A79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F0D239F4-2D94-DB40-824D-491436490CD6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7FE755AE-9FA2-5B4E-8BCC-D18B27554348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086C6584-658D-164F-8750-0D39524919CB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E553C842-80DC-5247-8126-10EE09306949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75F98E6F-F6AF-CE44-B041-D7DB42AE202B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97A6A3D7-E973-9C4A-864F-732052E5583B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98649794-A873-AF4A-966E-3619F825DB88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A14690-0BA1-8D46-87E6-48E4A28A3F84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80B2C4F-7060-7A45-B278-DB2D97115CBD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47EF234-FD56-2B43-9D6A-DC97D4FED5A2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5335247-DD79-4642-97C7-01AF37DE80D4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84FE92-3EBD-D049-BD5A-FBF1BADBBCAE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3C605A-0F58-2148-A15F-15B3B6DC2F95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2366C3-8DB3-9B42-911A-755F86943B41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45CAC1-22EE-C746-9CF4-C582EF25796E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FDDB860-FD20-304A-9658-B1C1A446CAF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41C69BD-4DFC-7B40-BF1A-6F7BF434F937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ACD25DD3-1E1E-2E42-AD66-018435D35D4F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644BE95F-7F1D-B14C-ACB7-BA1059AA2682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4DB2DDC5-4E99-2540-B4A8-49BCB2A7894E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8ED99D3C-45BE-A74A-98F0-053FE2BDF638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D061FC78-9AAF-AD46-8156-F9B6935BD42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3" name="Gerade Verbindung mit Pfeil 62">
            <a:extLst>
              <a:ext uri="{FF2B5EF4-FFF2-40B4-BE49-F238E27FC236}">
                <a16:creationId xmlns:a16="http://schemas.microsoft.com/office/drawing/2014/main" id="{4E544908-42E5-BE42-8FB3-177A9197FD47}"/>
              </a:ext>
            </a:extLst>
          </p:cNvPr>
          <p:cNvCxnSpPr>
            <a:cxnSpLocks/>
            <a:stCxn id="58" idx="3"/>
            <a:endCxn id="61" idx="1"/>
          </p:cNvCxnSpPr>
          <p:nvPr/>
        </p:nvCxnSpPr>
        <p:spPr>
          <a:xfrm>
            <a:off x="2551198" y="1610461"/>
            <a:ext cx="841763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Gerade Verbindung mit Pfeil 63">
            <a:extLst>
              <a:ext uri="{FF2B5EF4-FFF2-40B4-BE49-F238E27FC236}">
                <a16:creationId xmlns:a16="http://schemas.microsoft.com/office/drawing/2014/main" id="{99820644-B741-8B48-8F31-B02E87936C4D}"/>
              </a:ext>
            </a:extLst>
          </p:cNvPr>
          <p:cNvCxnSpPr>
            <a:cxnSpLocks/>
            <a:stCxn id="61" idx="3"/>
            <a:endCxn id="62" idx="1"/>
          </p:cNvCxnSpPr>
          <p:nvPr/>
        </p:nvCxnSpPr>
        <p:spPr>
          <a:xfrm>
            <a:off x="4199342" y="1610461"/>
            <a:ext cx="841764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A03263B4-E8B2-1C48-B2F4-B28329550E57}"/>
                  </a:ext>
                </a:extLst>
              </p:cNvPr>
              <p:cNvSpPr/>
              <p:nvPr/>
            </p:nvSpPr>
            <p:spPr>
              <a:xfrm>
                <a:off x="1744817" y="1125326"/>
                <a:ext cx="806381" cy="970270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Rechteck 57">
                <a:extLst>
                  <a:ext uri="{FF2B5EF4-FFF2-40B4-BE49-F238E27FC236}">
                    <a16:creationId xmlns:a16="http://schemas.microsoft.com/office/drawing/2014/main" id="{A03263B4-E8B2-1C48-B2F4-B28329550E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4817" y="1125326"/>
                <a:ext cx="806381" cy="9702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568E972-0C6B-DD43-8275-C4119AD67C23}"/>
                  </a:ext>
                </a:extLst>
              </p:cNvPr>
              <p:cNvSpPr/>
              <p:nvPr/>
            </p:nvSpPr>
            <p:spPr>
              <a:xfrm>
                <a:off x="3392961" y="1125326"/>
                <a:ext cx="806381" cy="970270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Rechteck 60">
                <a:extLst>
                  <a:ext uri="{FF2B5EF4-FFF2-40B4-BE49-F238E27FC236}">
                    <a16:creationId xmlns:a16="http://schemas.microsoft.com/office/drawing/2014/main" id="{5568E972-0C6B-DD43-8275-C4119AD67C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961" y="1125326"/>
                <a:ext cx="806381" cy="970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5AF95AA-69F9-B54F-A13E-DD5A2314A526}"/>
                  </a:ext>
                </a:extLst>
              </p:cNvPr>
              <p:cNvSpPr/>
              <p:nvPr/>
            </p:nvSpPr>
            <p:spPr>
              <a:xfrm>
                <a:off x="5041106" y="1125326"/>
                <a:ext cx="806381" cy="970270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2" name="Rechteck 61">
                <a:extLst>
                  <a:ext uri="{FF2B5EF4-FFF2-40B4-BE49-F238E27FC236}">
                    <a16:creationId xmlns:a16="http://schemas.microsoft.com/office/drawing/2014/main" id="{B5AF95AA-69F9-B54F-A13E-DD5A2314A5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1106" y="1125326"/>
                <a:ext cx="806381" cy="97027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38945530-480C-6546-95B2-B909201024EB}"/>
                  </a:ext>
                </a:extLst>
              </p:cNvPr>
              <p:cNvSpPr/>
              <p:nvPr/>
            </p:nvSpPr>
            <p:spPr>
              <a:xfrm>
                <a:off x="6689250" y="1125326"/>
                <a:ext cx="806381" cy="97027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8" name="Rechteck 67">
                <a:extLst>
                  <a:ext uri="{FF2B5EF4-FFF2-40B4-BE49-F238E27FC236}">
                    <a16:creationId xmlns:a16="http://schemas.microsoft.com/office/drawing/2014/main" id="{38945530-480C-6546-95B2-B909201024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250" y="1125326"/>
                <a:ext cx="806381" cy="9702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7C92B23-ED97-BE4E-A268-2DEC7EA04EF3}"/>
              </a:ext>
            </a:extLst>
          </p:cNvPr>
          <p:cNvCxnSpPr>
            <a:cxnSpLocks/>
            <a:stCxn id="62" idx="3"/>
            <a:endCxn id="68" idx="1"/>
          </p:cNvCxnSpPr>
          <p:nvPr/>
        </p:nvCxnSpPr>
        <p:spPr>
          <a:xfrm>
            <a:off x="5847487" y="1610461"/>
            <a:ext cx="841763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6F949AED-6149-C944-84CE-6CF704EDB003}"/>
                  </a:ext>
                </a:extLst>
              </p:cNvPr>
              <p:cNvSpPr txBox="1"/>
              <p:nvPr/>
            </p:nvSpPr>
            <p:spPr>
              <a:xfrm>
                <a:off x="2730909" y="1657267"/>
                <a:ext cx="44695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6F949AED-6149-C944-84CE-6CF704EDB0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0909" y="1657267"/>
                <a:ext cx="446958" cy="307777"/>
              </a:xfrm>
              <a:prstGeom prst="rect">
                <a:avLst/>
              </a:prstGeom>
              <a:blipFill>
                <a:blip r:embed="rId7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D42C20CB-60F7-F54A-8BBE-6BBB9A8A6A4C}"/>
                  </a:ext>
                </a:extLst>
              </p:cNvPr>
              <p:cNvSpPr txBox="1"/>
              <p:nvPr/>
            </p:nvSpPr>
            <p:spPr>
              <a:xfrm>
                <a:off x="4379053" y="1640275"/>
                <a:ext cx="446958" cy="324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D42C20CB-60F7-F54A-8BBE-6BBB9A8A6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053" y="1640275"/>
                <a:ext cx="446958" cy="324769"/>
              </a:xfrm>
              <a:prstGeom prst="rect">
                <a:avLst/>
              </a:prstGeom>
              <a:blipFill>
                <a:blip r:embed="rId8"/>
                <a:stretch>
                  <a:fillRect l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Gekrümmte Verbindung 2">
            <a:extLst>
              <a:ext uri="{FF2B5EF4-FFF2-40B4-BE49-F238E27FC236}">
                <a16:creationId xmlns:a16="http://schemas.microsoft.com/office/drawing/2014/main" id="{504ED487-CDAA-4847-9897-B080063EF559}"/>
              </a:ext>
            </a:extLst>
          </p:cNvPr>
          <p:cNvCxnSpPr>
            <a:cxnSpLocks/>
            <a:stCxn id="68" idx="2"/>
            <a:endCxn id="73" idx="2"/>
          </p:cNvCxnSpPr>
          <p:nvPr/>
        </p:nvCxnSpPr>
        <p:spPr>
          <a:xfrm rot="5400000" flipH="1">
            <a:off x="5782211" y="785366"/>
            <a:ext cx="130552" cy="2489909"/>
          </a:xfrm>
          <a:prstGeom prst="curvedConnector3">
            <a:avLst>
              <a:gd name="adj1" fmla="val -175103"/>
            </a:avLst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B00277B-BAFB-2F47-BF4D-68B9971A9351}"/>
                  </a:ext>
                </a:extLst>
              </p:cNvPr>
              <p:cNvSpPr txBox="1"/>
              <p:nvPr/>
            </p:nvSpPr>
            <p:spPr>
              <a:xfrm>
                <a:off x="5555224" y="2358033"/>
                <a:ext cx="713144" cy="5623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B00277B-BAFB-2F47-BF4D-68B9971A9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224" y="2358033"/>
                <a:ext cx="713144" cy="5623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B69D50FA-0E64-5341-AC3A-DCE89F7D0FF0}"/>
                  </a:ext>
                </a:extLst>
              </p:cNvPr>
              <p:cNvSpPr txBox="1"/>
              <p:nvPr/>
            </p:nvSpPr>
            <p:spPr>
              <a:xfrm>
                <a:off x="689927" y="2571750"/>
                <a:ext cx="4574201" cy="20230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Gesucht </a:t>
                </a:r>
                <a:r>
                  <a:rPr lang="en-GB" dirty="0" err="1">
                    <a:solidFill>
                      <a:schemeClr val="bg1"/>
                    </a:solidFill>
                  </a:rPr>
                  <a:t>ist</a:t>
                </a:r>
                <a:r>
                  <a:rPr lang="en-GB" dirty="0">
                    <a:solidFill>
                      <a:schemeClr val="bg1"/>
                    </a:solidFill>
                  </a:rPr>
                  <a:t> also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sub>
                    </m:sSub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Wir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rechnen</a:t>
                </a:r>
                <a:r>
                  <a:rPr lang="en-GB" dirty="0">
                    <a:solidFill>
                      <a:schemeClr val="bg1"/>
                    </a:solidFill>
                  </a:rPr>
                  <a:t> nun </a:t>
                </a:r>
                <a:r>
                  <a:rPr lang="en-GB" dirty="0" err="1">
                    <a:solidFill>
                      <a:schemeClr val="bg1"/>
                    </a:solidFill>
                  </a:rPr>
                  <a:t>Schrittweise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aus.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Schritt</a:t>
                </a:r>
                <a:r>
                  <a:rPr lang="en-GB" dirty="0">
                    <a:solidFill>
                      <a:schemeClr val="bg1"/>
                    </a:solidFill>
                  </a:rPr>
                  <a:t> 1: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Schritt 2: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Schritt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sub>
                    </m:sSub>
                    <m:sSub>
                      <m:sSubPr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(Update </a:t>
                </a:r>
                <a:r>
                  <a:rPr lang="en-GB" dirty="0" err="1">
                    <a:solidFill>
                      <a:schemeClr val="bg1"/>
                    </a:solidFill>
                  </a:rPr>
                  <a:t>Algorithmus</a:t>
                </a:r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B69D50FA-0E64-5341-AC3A-DCE89F7D0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27" y="2571750"/>
                <a:ext cx="4574201" cy="2023054"/>
              </a:xfrm>
              <a:prstGeom prst="rect">
                <a:avLst/>
              </a:prstGeom>
              <a:blipFill>
                <a:blip r:embed="rId10"/>
                <a:stretch>
                  <a:fillRect l="-2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9660561-C802-0745-A093-8B79F6224F01}"/>
                  </a:ext>
                </a:extLst>
              </p:cNvPr>
              <p:cNvSpPr txBox="1"/>
              <p:nvPr/>
            </p:nvSpPr>
            <p:spPr>
              <a:xfrm>
                <a:off x="6316427" y="3218263"/>
                <a:ext cx="1928314" cy="1107456"/>
              </a:xfrm>
              <a:prstGeom prst="rect">
                <a:avLst/>
              </a:prstGeom>
              <a:noFill/>
              <a:ln w="6350">
                <a:solidFill>
                  <a:schemeClr val="bg1"/>
                </a:solidFill>
                <a:prstDash val="sysDot"/>
              </a:ln>
            </p:spPr>
            <p:txBody>
              <a:bodyPr wrap="none" rtlCol="0" anchor="t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de-DE" sz="9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de-DE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      </a:t>
                </a:r>
                <a:r>
                  <a:rPr lang="en-GB" sz="1050" dirty="0">
                    <a:solidFill>
                      <a:schemeClr val="bg1"/>
                    </a:solidFill>
                  </a:rPr>
                  <a:t> </a:t>
                </a:r>
                <a:r>
                  <a:rPr lang="en-GB" dirty="0">
                    <a:solidFill>
                      <a:schemeClr val="bg1"/>
                    </a:solidFill>
                  </a:rPr>
                  <a:t>m</a:t>
                </a:r>
                <a:r>
                  <a:rPr lang="de-DE" dirty="0" err="1">
                    <a:solidFill>
                      <a:schemeClr val="bg1"/>
                    </a:solidFill>
                  </a:rPr>
                  <a:t>it</a:t>
                </a:r>
                <a:r>
                  <a:rPr lang="de-DE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d>
                      <m:d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      </a:t>
                </a:r>
                <a:r>
                  <a:rPr lang="en-GB" sz="1200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mit</a:t>
                </a:r>
                <a:r>
                  <a:rPr lang="en-GB" dirty="0">
                    <a:solidFill>
                      <a:schemeClr val="bg1"/>
                    </a:solidFill>
                  </a:rPr>
                  <a:t>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de-DE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(1−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de-DE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rgbClr val="122056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6" name="Textfeld 55">
                <a:extLst>
                  <a:ext uri="{FF2B5EF4-FFF2-40B4-BE49-F238E27FC236}">
                    <a16:creationId xmlns:a16="http://schemas.microsoft.com/office/drawing/2014/main" id="{69660561-C802-0745-A093-8B79F6224F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427" y="3218263"/>
                <a:ext cx="1928314" cy="1107456"/>
              </a:xfrm>
              <a:prstGeom prst="rect">
                <a:avLst/>
              </a:prstGeom>
              <a:blipFill>
                <a:blip r:embed="rId11"/>
                <a:stretch>
                  <a:fillRect r="-5195" b="-5556"/>
                </a:stretch>
              </a:blipFill>
              <a:ln w="6350">
                <a:solidFill>
                  <a:schemeClr val="bg1"/>
                </a:solidFill>
                <a:prstDash val="sysDot"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feld 8">
            <a:extLst>
              <a:ext uri="{FF2B5EF4-FFF2-40B4-BE49-F238E27FC236}">
                <a16:creationId xmlns:a16="http://schemas.microsoft.com/office/drawing/2014/main" id="{1CB62325-1DC3-274C-9678-C09D50CA477E}"/>
              </a:ext>
            </a:extLst>
          </p:cNvPr>
          <p:cNvSpPr txBox="1"/>
          <p:nvPr/>
        </p:nvSpPr>
        <p:spPr>
          <a:xfrm>
            <a:off x="6316426" y="2907501"/>
            <a:ext cx="19283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Zur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Erinnerung</a:t>
            </a:r>
            <a:endParaRPr lang="en-GB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5599D9E-7BB6-CB45-9E9F-BF022245A384}"/>
                  </a:ext>
                </a:extLst>
              </p:cNvPr>
              <p:cNvSpPr txBox="1"/>
              <p:nvPr/>
            </p:nvSpPr>
            <p:spPr>
              <a:xfrm>
                <a:off x="3253887" y="2580731"/>
                <a:ext cx="640240" cy="4331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rgbClr val="122056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7" name="Textfeld 56">
                <a:extLst>
                  <a:ext uri="{FF2B5EF4-FFF2-40B4-BE49-F238E27FC236}">
                    <a16:creationId xmlns:a16="http://schemas.microsoft.com/office/drawing/2014/main" id="{75599D9E-7BB6-CB45-9E9F-BF022245A3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3887" y="2580731"/>
                <a:ext cx="640240" cy="433132"/>
              </a:xfrm>
              <a:prstGeom prst="rect">
                <a:avLst/>
              </a:prstGeom>
              <a:blipFill>
                <a:blip r:embed="rId12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0F92E9AE-9FD3-F74E-9B6B-AC4F1FE91A08}"/>
                  </a:ext>
                </a:extLst>
              </p:cNvPr>
              <p:cNvSpPr txBox="1"/>
              <p:nvPr/>
            </p:nvSpPr>
            <p:spPr>
              <a:xfrm>
                <a:off x="3691848" y="2584123"/>
                <a:ext cx="648704" cy="463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num>
                      <m:den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m:rPr>
                            <m:nor/>
                          </m:rPr>
                          <a:rPr lang="en-GB" dirty="0">
                            <a:solidFill>
                              <a:schemeClr val="bg1"/>
                            </a:solidFill>
                          </a:rPr>
                          <m:t> </m:t>
                        </m:r>
                      </m:den>
                    </m:f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9" name="Textfeld 58">
                <a:extLst>
                  <a:ext uri="{FF2B5EF4-FFF2-40B4-BE49-F238E27FC236}">
                    <a16:creationId xmlns:a16="http://schemas.microsoft.com/office/drawing/2014/main" id="{0F92E9AE-9FD3-F74E-9B6B-AC4F1FE91A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848" y="2584123"/>
                <a:ext cx="648704" cy="463781"/>
              </a:xfrm>
              <a:prstGeom prst="rect">
                <a:avLst/>
              </a:prstGeom>
              <a:blipFill>
                <a:blip r:embed="rId13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9525161-AFE2-334F-9B66-041EC136148D}"/>
                  </a:ext>
                </a:extLst>
              </p:cNvPr>
              <p:cNvSpPr txBox="1"/>
              <p:nvPr/>
            </p:nvSpPr>
            <p:spPr>
              <a:xfrm>
                <a:off x="1784715" y="3177680"/>
                <a:ext cx="3899629" cy="9221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2⋅</m:t>
                          </m:r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  <m:sup/>
                      </m:sSup>
                    </m:oMath>
                  </m:oMathPara>
                </a14:m>
                <a:endParaRPr lang="en-GB" dirty="0"/>
              </a:p>
              <a:p>
                <a:endParaRPr lang="de-DE" sz="800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  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)⋅(1−</m:t>
                    </m:r>
                    <m:sSup>
                      <m:sSup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2" name="Textfeld 1">
                <a:extLst>
                  <a:ext uri="{FF2B5EF4-FFF2-40B4-BE49-F238E27FC236}">
                    <a16:creationId xmlns:a16="http://schemas.microsoft.com/office/drawing/2014/main" id="{E9525161-AFE2-334F-9B66-041EC1361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715" y="3177680"/>
                <a:ext cx="3899629" cy="9221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780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BACKPROPAGATION</a:t>
            </a:r>
            <a:endParaRPr dirty="0"/>
          </a:p>
        </p:txBody>
      </p: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166386EF-8A0E-4A48-9F18-19F2F40FB52E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B8E382BC-9E1B-BE4F-BF34-A9B39E7777EC}"/>
                </a:ext>
              </a:extLst>
            </p:cNvPr>
            <p:cNvCxnSpPr>
              <a:cxnSpLocks/>
              <a:stCxn id="156" idx="6"/>
              <a:endCxn id="15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F3D6B4-0875-A54C-A976-331605B7745F}"/>
                </a:ext>
              </a:extLst>
            </p:cNvPr>
            <p:cNvCxnSpPr>
              <a:cxnSpLocks/>
              <a:stCxn id="156" idx="6"/>
              <a:endCxn id="15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145C79C2-1309-8842-AC5E-249262952BD0}"/>
                </a:ext>
              </a:extLst>
            </p:cNvPr>
            <p:cNvCxnSpPr>
              <a:cxnSpLocks/>
              <a:stCxn id="156" idx="6"/>
              <a:endCxn id="16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3EDEA230-CB83-E84A-AADC-22E01F94DC9B}"/>
                </a:ext>
              </a:extLst>
            </p:cNvPr>
            <p:cNvCxnSpPr>
              <a:cxnSpLocks/>
              <a:stCxn id="156" idx="6"/>
              <a:endCxn id="16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C75C34D7-83AA-BE4D-B0C5-19683621375C}"/>
                </a:ext>
              </a:extLst>
            </p:cNvPr>
            <p:cNvCxnSpPr>
              <a:cxnSpLocks/>
              <a:stCxn id="157" idx="6"/>
              <a:endCxn id="15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96EB9F47-A1D7-C94E-BED6-1D484744B85A}"/>
                </a:ext>
              </a:extLst>
            </p:cNvPr>
            <p:cNvCxnSpPr>
              <a:cxnSpLocks/>
              <a:stCxn id="157" idx="6"/>
              <a:endCxn id="15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2E01D7A-DA7F-B64A-8B9C-43B3C3B576DB}"/>
                </a:ext>
              </a:extLst>
            </p:cNvPr>
            <p:cNvCxnSpPr>
              <a:cxnSpLocks/>
              <a:stCxn id="157" idx="6"/>
              <a:endCxn id="16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AC6819F-65DB-0148-B7A9-8CE59270D2C6}"/>
                </a:ext>
              </a:extLst>
            </p:cNvPr>
            <p:cNvCxnSpPr>
              <a:cxnSpLocks/>
              <a:stCxn id="157" idx="6"/>
              <a:endCxn id="16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ADA6C0FF-AD5F-B14D-90AC-8043FA3680AE}"/>
                </a:ext>
              </a:extLst>
            </p:cNvPr>
            <p:cNvCxnSpPr>
              <a:cxnSpLocks/>
              <a:stCxn id="162" idx="6"/>
              <a:endCxn id="15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AA80F60E-6281-EE4F-B2A6-BCC875862BF3}"/>
                </a:ext>
              </a:extLst>
            </p:cNvPr>
            <p:cNvCxnSpPr>
              <a:cxnSpLocks/>
              <a:stCxn id="162" idx="6"/>
              <a:endCxn id="15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1E97883-2024-EB40-BA42-8AFA3F0F868C}"/>
                </a:ext>
              </a:extLst>
            </p:cNvPr>
            <p:cNvCxnSpPr>
              <a:cxnSpLocks/>
              <a:stCxn id="162" idx="6"/>
              <a:endCxn id="16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801E5745-17FC-484D-A22C-3FA69C4017F7}"/>
                </a:ext>
              </a:extLst>
            </p:cNvPr>
            <p:cNvCxnSpPr>
              <a:cxnSpLocks/>
              <a:stCxn id="162" idx="6"/>
              <a:endCxn id="16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E4A2CA92-3560-5849-9DA5-57FC2F21867B}"/>
                </a:ext>
              </a:extLst>
            </p:cNvPr>
            <p:cNvCxnSpPr>
              <a:cxnSpLocks/>
              <a:stCxn id="158" idx="6"/>
              <a:endCxn id="16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3527A3F0-9A42-4B4F-8522-D5565F83A796}"/>
                </a:ext>
              </a:extLst>
            </p:cNvPr>
            <p:cNvCxnSpPr>
              <a:cxnSpLocks/>
              <a:stCxn id="158" idx="6"/>
              <a:endCxn id="16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F0D239F4-2D94-DB40-824D-491436490CD6}"/>
                </a:ext>
              </a:extLst>
            </p:cNvPr>
            <p:cNvCxnSpPr>
              <a:cxnSpLocks/>
              <a:stCxn id="159" idx="6"/>
              <a:endCxn id="16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7FE755AE-9FA2-5B4E-8BCC-D18B27554348}"/>
                </a:ext>
              </a:extLst>
            </p:cNvPr>
            <p:cNvCxnSpPr>
              <a:cxnSpLocks/>
              <a:stCxn id="159" idx="6"/>
              <a:endCxn id="16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086C6584-658D-164F-8750-0D39524919CB}"/>
                </a:ext>
              </a:extLst>
            </p:cNvPr>
            <p:cNvCxnSpPr>
              <a:cxnSpLocks/>
              <a:stCxn id="160" idx="6"/>
              <a:endCxn id="16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E553C842-80DC-5247-8126-10EE09306949}"/>
                </a:ext>
              </a:extLst>
            </p:cNvPr>
            <p:cNvCxnSpPr>
              <a:cxnSpLocks/>
              <a:stCxn id="160" idx="6"/>
              <a:endCxn id="16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75F98E6F-F6AF-CE44-B041-D7DB42AE202B}"/>
                </a:ext>
              </a:extLst>
            </p:cNvPr>
            <p:cNvCxnSpPr>
              <a:cxnSpLocks/>
              <a:stCxn id="161" idx="6"/>
              <a:endCxn id="16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97A6A3D7-E973-9C4A-864F-732052E5583B}"/>
                </a:ext>
              </a:extLst>
            </p:cNvPr>
            <p:cNvCxnSpPr>
              <a:cxnSpLocks/>
              <a:stCxn id="161" idx="6"/>
              <a:endCxn id="16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1" name="Gruppieren 150">
              <a:extLst>
                <a:ext uri="{FF2B5EF4-FFF2-40B4-BE49-F238E27FC236}">
                  <a16:creationId xmlns:a16="http://schemas.microsoft.com/office/drawing/2014/main" id="{98649794-A873-AF4A-966E-3619F825DB88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79A14690-0BA1-8D46-87E6-48E4A28A3F84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080B2C4F-7060-7A45-B278-DB2D97115CBD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647EF234-FD56-2B43-9D6A-DC97D4FED5A2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F5335247-DD79-4642-97C7-01AF37DE80D4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DA84FE92-3EBD-D049-BD5A-FBF1BADBBCAE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783C605A-0F58-2148-A15F-15B3B6DC2F95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9F2366C3-8DB3-9B42-911A-755F86943B41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5145CAC1-22EE-C746-9CF4-C582EF25796E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4FDDB860-FD20-304A-9658-B1C1A446CAF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F41C69BD-4DFC-7B40-BF1A-6F7BF434F937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ACD25DD3-1E1E-2E42-AD66-018435D35D4F}"/>
                </a:ext>
              </a:extLst>
            </p:cNvPr>
            <p:cNvCxnSpPr>
              <a:cxnSpLocks/>
              <a:stCxn id="158" idx="6"/>
              <a:endCxn id="16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644BE95F-7F1D-B14C-ACB7-BA1059AA2682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4DB2DDC5-4E99-2540-B4A8-49BCB2A7894E}"/>
                </a:ext>
              </a:extLst>
            </p:cNvPr>
            <p:cNvCxnSpPr>
              <a:cxnSpLocks/>
              <a:stCxn id="160" idx="6"/>
              <a:endCxn id="16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8ED99D3C-45BE-A74A-98F0-053FE2BDF638}"/>
                </a:ext>
              </a:extLst>
            </p:cNvPr>
            <p:cNvCxnSpPr>
              <a:cxnSpLocks/>
              <a:stCxn id="161" idx="6"/>
              <a:endCxn id="16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Rechteck 49">
            <a:extLst>
              <a:ext uri="{FF2B5EF4-FFF2-40B4-BE49-F238E27FC236}">
                <a16:creationId xmlns:a16="http://schemas.microsoft.com/office/drawing/2014/main" id="{D061FC78-9AAF-AD46-8156-F9B6935BD42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81A91233-38FA-CD49-B234-E8DC4540A3DE}"/>
              </a:ext>
            </a:extLst>
          </p:cNvPr>
          <p:cNvGrpSpPr/>
          <p:nvPr/>
        </p:nvGrpSpPr>
        <p:grpSpPr>
          <a:xfrm>
            <a:off x="1744817" y="1522458"/>
            <a:ext cx="5750814" cy="2735362"/>
            <a:chOff x="1744817" y="1522458"/>
            <a:chExt cx="5750814" cy="27353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D37BA2F1-689A-AF41-81E5-0E3AB4B95DAF}"/>
                    </a:ext>
                  </a:extLst>
                </p:cNvPr>
                <p:cNvSpPr txBox="1"/>
                <p:nvPr/>
              </p:nvSpPr>
              <p:spPr>
                <a:xfrm>
                  <a:off x="5997669" y="3627391"/>
                  <a:ext cx="538032" cy="60260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GB" sz="16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feld 7">
                  <a:extLst>
                    <a:ext uri="{FF2B5EF4-FFF2-40B4-BE49-F238E27FC236}">
                      <a16:creationId xmlns:a16="http://schemas.microsoft.com/office/drawing/2014/main" id="{D37BA2F1-689A-AF41-81E5-0E3AB4B95D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7669" y="3627391"/>
                  <a:ext cx="538032" cy="602601"/>
                </a:xfrm>
                <a:prstGeom prst="rect">
                  <a:avLst/>
                </a:prstGeom>
                <a:blipFill>
                  <a:blip r:embed="rId3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B6E5D3B3-FBB1-7648-BCFD-4B9D806E76C3}"/>
                </a:ext>
              </a:extLst>
            </p:cNvPr>
            <p:cNvCxnSpPr>
              <a:cxnSpLocks/>
              <a:stCxn id="8" idx="0"/>
            </p:cNvCxnSpPr>
            <p:nvPr/>
          </p:nvCxnSpPr>
          <p:spPr>
            <a:xfrm flipV="1">
              <a:off x="6266685" y="2396556"/>
              <a:ext cx="0" cy="1230835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mit Pfeil 65">
              <a:extLst>
                <a:ext uri="{FF2B5EF4-FFF2-40B4-BE49-F238E27FC236}">
                  <a16:creationId xmlns:a16="http://schemas.microsoft.com/office/drawing/2014/main" id="{58713B2F-9B6B-7B43-8429-F4688740228E}"/>
                </a:ext>
              </a:extLst>
            </p:cNvPr>
            <p:cNvCxnSpPr>
              <a:cxnSpLocks/>
              <a:stCxn id="69" idx="3"/>
              <a:endCxn id="70" idx="1"/>
            </p:cNvCxnSpPr>
            <p:nvPr/>
          </p:nvCxnSpPr>
          <p:spPr>
            <a:xfrm>
              <a:off x="2551198" y="2310375"/>
              <a:ext cx="84176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E326E50E-0202-0C44-9830-8ADCC76AE800}"/>
                </a:ext>
              </a:extLst>
            </p:cNvPr>
            <p:cNvCxnSpPr>
              <a:cxnSpLocks/>
              <a:stCxn id="70" idx="3"/>
              <a:endCxn id="71" idx="1"/>
            </p:cNvCxnSpPr>
            <p:nvPr/>
          </p:nvCxnSpPr>
          <p:spPr>
            <a:xfrm>
              <a:off x="4199342" y="2310375"/>
              <a:ext cx="841764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0D4D1C92-F528-4246-9068-89C6527E7046}"/>
                    </a:ext>
                  </a:extLst>
                </p:cNvPr>
                <p:cNvSpPr/>
                <p:nvPr/>
              </p:nvSpPr>
              <p:spPr>
                <a:xfrm>
                  <a:off x="1744817" y="1522458"/>
                  <a:ext cx="806381" cy="1575833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9" name="Rechteck 68">
                  <a:extLst>
                    <a:ext uri="{FF2B5EF4-FFF2-40B4-BE49-F238E27FC236}">
                      <a16:creationId xmlns:a16="http://schemas.microsoft.com/office/drawing/2014/main" id="{0D4D1C92-F528-4246-9068-89C6527E70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44817" y="1522458"/>
                  <a:ext cx="806381" cy="157583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E6BF0AC0-3706-8D47-A718-332C29D48E5D}"/>
                    </a:ext>
                  </a:extLst>
                </p:cNvPr>
                <p:cNvSpPr/>
                <p:nvPr/>
              </p:nvSpPr>
              <p:spPr>
                <a:xfrm>
                  <a:off x="3392961" y="1522458"/>
                  <a:ext cx="806381" cy="1575833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0" name="Rechteck 69">
                  <a:extLst>
                    <a:ext uri="{FF2B5EF4-FFF2-40B4-BE49-F238E27FC236}">
                      <a16:creationId xmlns:a16="http://schemas.microsoft.com/office/drawing/2014/main" id="{E6BF0AC0-3706-8D47-A718-332C29D48E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2961" y="1522458"/>
                  <a:ext cx="806381" cy="15758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D82B77FF-811B-6249-B504-55284F139B3D}"/>
                    </a:ext>
                  </a:extLst>
                </p:cNvPr>
                <p:cNvSpPr/>
                <p:nvPr/>
              </p:nvSpPr>
              <p:spPr>
                <a:xfrm>
                  <a:off x="5041106" y="1522458"/>
                  <a:ext cx="806381" cy="1575833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D82B77FF-811B-6249-B504-55284F139B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1106" y="1522458"/>
                  <a:ext cx="806381" cy="157583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8E94B716-74A7-E240-A59A-7CB3B686ECC3}"/>
                    </a:ext>
                  </a:extLst>
                </p:cNvPr>
                <p:cNvSpPr/>
                <p:nvPr/>
              </p:nvSpPr>
              <p:spPr>
                <a:xfrm>
                  <a:off x="6689250" y="1522458"/>
                  <a:ext cx="806381" cy="157583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hteck 73">
                  <a:extLst>
                    <a:ext uri="{FF2B5EF4-FFF2-40B4-BE49-F238E27FC236}">
                      <a16:creationId xmlns:a16="http://schemas.microsoft.com/office/drawing/2014/main" id="{8E94B716-74A7-E240-A59A-7CB3B686ECC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89250" y="1522458"/>
                  <a:ext cx="806381" cy="15758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7AC508B4-AF5B-2140-A1D2-E685FDEA26D6}"/>
                </a:ext>
              </a:extLst>
            </p:cNvPr>
            <p:cNvCxnSpPr>
              <a:cxnSpLocks/>
              <a:stCxn id="71" idx="3"/>
              <a:endCxn id="74" idx="1"/>
            </p:cNvCxnSpPr>
            <p:nvPr/>
          </p:nvCxnSpPr>
          <p:spPr>
            <a:xfrm>
              <a:off x="5847487" y="2310375"/>
              <a:ext cx="841763" cy="0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4404276E-59A7-7141-B8EA-C2B311100859}"/>
                    </a:ext>
                  </a:extLst>
                </p:cNvPr>
                <p:cNvSpPr txBox="1"/>
                <p:nvPr/>
              </p:nvSpPr>
              <p:spPr>
                <a:xfrm>
                  <a:off x="2716231" y="2396556"/>
                  <a:ext cx="44695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feld 75">
                  <a:extLst>
                    <a:ext uri="{FF2B5EF4-FFF2-40B4-BE49-F238E27FC236}">
                      <a16:creationId xmlns:a16="http://schemas.microsoft.com/office/drawing/2014/main" id="{4404276E-59A7-7141-B8EA-C2B3111008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6231" y="2396556"/>
                  <a:ext cx="446958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2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AD943677-22E9-9B4C-BB43-7F662954FB45}"/>
                    </a:ext>
                  </a:extLst>
                </p:cNvPr>
                <p:cNvSpPr txBox="1"/>
                <p:nvPr/>
              </p:nvSpPr>
              <p:spPr>
                <a:xfrm>
                  <a:off x="4379053" y="2388059"/>
                  <a:ext cx="446958" cy="3247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Textfeld 76">
                  <a:extLst>
                    <a:ext uri="{FF2B5EF4-FFF2-40B4-BE49-F238E27FC236}">
                      <a16:creationId xmlns:a16="http://schemas.microsoft.com/office/drawing/2014/main" id="{AD943677-22E9-9B4C-BB43-7F662954FB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9053" y="2388059"/>
                  <a:ext cx="446958" cy="324769"/>
                </a:xfrm>
                <a:prstGeom prst="rect">
                  <a:avLst/>
                </a:prstGeom>
                <a:blipFill>
                  <a:blip r:embed="rId9"/>
                  <a:stretch>
                    <a:fillRect l="-277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85D91E71-2C76-854A-943D-777A3B2167C7}"/>
                    </a:ext>
                  </a:extLst>
                </p:cNvPr>
                <p:cNvSpPr txBox="1"/>
                <p:nvPr/>
              </p:nvSpPr>
              <p:spPr>
                <a:xfrm>
                  <a:off x="5032788" y="3627391"/>
                  <a:ext cx="817147" cy="6304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acc>
                              <m:accPr>
                                <m:chr m:val="̂"/>
                                <m:ctrlP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num>
                          <m:den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sub>
                            </m:sSub>
                            <m:r>
                              <m:rPr>
                                <m:nor/>
                              </m:rPr>
                              <a:rPr lang="en-GB" sz="16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85D91E71-2C76-854A-943D-777A3B2167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32788" y="3627391"/>
                  <a:ext cx="817147" cy="630429"/>
                </a:xfrm>
                <a:prstGeom prst="rect">
                  <a:avLst/>
                </a:prstGeom>
                <a:blipFill>
                  <a:blip r:embed="rId10"/>
                  <a:stretch>
                    <a:fillRect t="-2000" b="-4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B9DA1D0F-20A1-0A40-960E-0D7C884553DA}"/>
                </a:ext>
              </a:extLst>
            </p:cNvPr>
            <p:cNvCxnSpPr>
              <a:cxnSpLocks/>
              <a:stCxn id="81" idx="0"/>
              <a:endCxn id="71" idx="2"/>
            </p:cNvCxnSpPr>
            <p:nvPr/>
          </p:nvCxnSpPr>
          <p:spPr>
            <a:xfrm flipV="1">
              <a:off x="5441362" y="3098291"/>
              <a:ext cx="2935" cy="52910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feld 88">
                  <a:extLst>
                    <a:ext uri="{FF2B5EF4-FFF2-40B4-BE49-F238E27FC236}">
                      <a16:creationId xmlns:a16="http://schemas.microsoft.com/office/drawing/2014/main" id="{02354CD3-D12B-3843-B18A-5DC728B986F5}"/>
                    </a:ext>
                  </a:extLst>
                </p:cNvPr>
                <p:cNvSpPr txBox="1"/>
                <p:nvPr/>
              </p:nvSpPr>
              <p:spPr>
                <a:xfrm>
                  <a:off x="4250971" y="3627391"/>
                  <a:ext cx="733213" cy="56720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de-DE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de-DE" sz="16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sub>
                            </m:sSub>
                          </m:num>
                          <m:den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m:rPr>
                                <m:sty m:val="p"/>
                              </m:rPr>
                              <a:rPr lang="de-DE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z</m:t>
                            </m:r>
                            <m:r>
                              <m:rPr>
                                <m:nor/>
                              </m:rPr>
                              <a:rPr lang="en-GB" sz="1600" dirty="0">
                                <a:solidFill>
                                  <a:srgbClr val="FF0000"/>
                                </a:solidFill>
                              </a:rPr>
                              <m:t> </m:t>
                            </m:r>
                          </m:den>
                        </m:f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89" name="Textfeld 88">
                  <a:extLst>
                    <a:ext uri="{FF2B5EF4-FFF2-40B4-BE49-F238E27FC236}">
                      <a16:creationId xmlns:a16="http://schemas.microsoft.com/office/drawing/2014/main" id="{02354CD3-D12B-3843-B18A-5DC728B986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0971" y="3627391"/>
                  <a:ext cx="733213" cy="567207"/>
                </a:xfrm>
                <a:prstGeom prst="rect">
                  <a:avLst/>
                </a:prstGeom>
                <a:blipFill>
                  <a:blip r:embed="rId11"/>
                  <a:stretch>
                    <a:fillRect b="-1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ACCBABD5-5CC0-F946-A383-10D7666EAE83}"/>
                </a:ext>
              </a:extLst>
            </p:cNvPr>
            <p:cNvCxnSpPr>
              <a:cxnSpLocks/>
              <a:stCxn id="89" idx="0"/>
              <a:endCxn id="77" idx="2"/>
            </p:cNvCxnSpPr>
            <p:nvPr/>
          </p:nvCxnSpPr>
          <p:spPr>
            <a:xfrm flipH="1" flipV="1">
              <a:off x="4602532" y="2712828"/>
              <a:ext cx="15046" cy="914563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57AECF82-C10B-CC4E-B938-2B6F1402F3D0}"/>
                    </a:ext>
                  </a:extLst>
                </p:cNvPr>
                <p:cNvSpPr txBox="1"/>
                <p:nvPr/>
              </p:nvSpPr>
              <p:spPr>
                <a:xfrm>
                  <a:off x="3432205" y="3627391"/>
                  <a:ext cx="723147" cy="6020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6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num>
                          <m:den>
                            <m:r>
                              <a:rPr lang="de-DE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de-DE" sz="16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de-DE" sz="16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Textfeld 90">
                  <a:extLst>
                    <a:ext uri="{FF2B5EF4-FFF2-40B4-BE49-F238E27FC236}">
                      <a16:creationId xmlns:a16="http://schemas.microsoft.com/office/drawing/2014/main" id="{57AECF82-C10B-CC4E-B938-2B6F1402F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2205" y="3627391"/>
                  <a:ext cx="723147" cy="602088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8958F845-CEF7-CD49-B4E3-EB2B80C525DA}"/>
                </a:ext>
              </a:extLst>
            </p:cNvPr>
            <p:cNvCxnSpPr>
              <a:cxnSpLocks/>
              <a:stCxn id="91" idx="0"/>
              <a:endCxn id="70" idx="2"/>
            </p:cNvCxnSpPr>
            <p:nvPr/>
          </p:nvCxnSpPr>
          <p:spPr>
            <a:xfrm flipV="1">
              <a:off x="3793779" y="3098291"/>
              <a:ext cx="2373" cy="529100"/>
            </a:xfrm>
            <a:prstGeom prst="line">
              <a:avLst/>
            </a:prstGeom>
            <a:ln w="12700">
              <a:solidFill>
                <a:srgbClr val="FF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EF3D0244-5354-FF4C-9FC6-B6330FFB85E7}"/>
                    </a:ext>
                  </a:extLst>
                </p:cNvPr>
                <p:cNvSpPr txBox="1"/>
                <p:nvPr/>
              </p:nvSpPr>
              <p:spPr>
                <a:xfrm>
                  <a:off x="4059504" y="3759414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7" name="Textfeld 96">
                  <a:extLst>
                    <a:ext uri="{FF2B5EF4-FFF2-40B4-BE49-F238E27FC236}">
                      <a16:creationId xmlns:a16="http://schemas.microsoft.com/office/drawing/2014/main" id="{EF3D0244-5354-FF4C-9FC6-B6330FFB85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9504" y="3759414"/>
                  <a:ext cx="300082" cy="33855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BBEEE36-1F6D-E24C-9893-E6081B03F9DB}"/>
                    </a:ext>
                  </a:extLst>
                </p:cNvPr>
                <p:cNvSpPr txBox="1"/>
                <p:nvPr/>
              </p:nvSpPr>
              <p:spPr>
                <a:xfrm>
                  <a:off x="4869520" y="3759414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BBEEE36-1F6D-E24C-9893-E6081B03F9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520" y="3759414"/>
                  <a:ext cx="300082" cy="338554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D40B0A12-98C6-424A-8A42-BFD7D1A57E8A}"/>
                    </a:ext>
                  </a:extLst>
                </p:cNvPr>
                <p:cNvSpPr txBox="1"/>
                <p:nvPr/>
              </p:nvSpPr>
              <p:spPr>
                <a:xfrm>
                  <a:off x="5713121" y="3755575"/>
                  <a:ext cx="300082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</m:oMath>
                    </m:oMathPara>
                  </a14:m>
                  <a:endParaRPr lang="en-GB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feld 98">
                  <a:extLst>
                    <a:ext uri="{FF2B5EF4-FFF2-40B4-BE49-F238E27FC236}">
                      <a16:creationId xmlns:a16="http://schemas.microsoft.com/office/drawing/2014/main" id="{D40B0A12-98C6-424A-8A42-BFD7D1A57E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13121" y="3755575"/>
                  <a:ext cx="300082" cy="33855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feld 29">
            <a:extLst>
              <a:ext uri="{FF2B5EF4-FFF2-40B4-BE49-F238E27FC236}">
                <a16:creationId xmlns:a16="http://schemas.microsoft.com/office/drawing/2014/main" id="{057656A0-BBDD-D344-80D4-DC6A894C07A7}"/>
              </a:ext>
            </a:extLst>
          </p:cNvPr>
          <p:cNvSpPr txBox="1"/>
          <p:nvPr/>
        </p:nvSpPr>
        <p:spPr>
          <a:xfrm>
            <a:off x="597711" y="4563110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Der Bias </a:t>
            </a:r>
            <a:r>
              <a:rPr lang="en-GB" dirty="0" err="1">
                <a:solidFill>
                  <a:schemeClr val="bg1"/>
                </a:solidFill>
              </a:rPr>
              <a:t>ergibt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sich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analog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848164CE-AAEA-F447-85D8-8459A9B9D28C}"/>
                  </a:ext>
                </a:extLst>
              </p:cNvPr>
              <p:cNvSpPr txBox="1"/>
              <p:nvPr/>
            </p:nvSpPr>
            <p:spPr>
              <a:xfrm>
                <a:off x="2668438" y="3627391"/>
                <a:ext cx="934038" cy="60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e-DE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  <m:r>
                        <a:rPr lang="de-DE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Textfeld 105">
                <a:extLst>
                  <a:ext uri="{FF2B5EF4-FFF2-40B4-BE49-F238E27FC236}">
                    <a16:creationId xmlns:a16="http://schemas.microsoft.com/office/drawing/2014/main" id="{848164CE-AAEA-F447-85D8-8459A9B9D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438" y="3627391"/>
                <a:ext cx="934038" cy="60208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50483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016976-7015-1D40-B638-0E9897C10B7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207172" y="1223141"/>
            <a:ext cx="4729656" cy="2697218"/>
          </a:xfrm>
        </p:spPr>
        <p:txBody>
          <a:bodyPr anchor="ctr"/>
          <a:lstStyle/>
          <a:p>
            <a:r>
              <a:rPr lang="en-GB" sz="5000" dirty="0"/>
              <a:t>RECURRENT</a:t>
            </a:r>
            <a:br>
              <a:rPr lang="en-GB" sz="5000" dirty="0"/>
            </a:br>
            <a:r>
              <a:rPr lang="en-GB" sz="5000" dirty="0"/>
              <a:t>NEURAL NETWORKS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460FF94-62C0-8847-BAE8-CD212C124BC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055A7C-A3CD-374B-93D7-7FB4C420D00B}"/>
                </a:ext>
              </a:extLst>
            </p:cNvPr>
            <p:cNvCxnSpPr>
              <a:stCxn id="44" idx="0"/>
              <a:endCxn id="45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2ECA6E6-C2A8-2E44-BDFD-F3BCF34976EE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EBB9CA-344D-3F49-80F5-F20BA98D7604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A915F7-9B43-E943-9F84-8995879059C7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C9B3537-44FC-254C-B5E0-6E50A636B75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97DA2C1D-EB83-CE43-BE5F-5A7965E913FA}"/>
                </a:ext>
              </a:extLst>
            </p:cNvPr>
            <p:cNvCxnSpPr>
              <a:stCxn id="45" idx="5"/>
              <a:endCxn id="45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2A9BF11-ECF7-A249-8EEC-8EC702E8A3A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7405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460FF94-62C0-8847-BAE8-CD212C124BC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055A7C-A3CD-374B-93D7-7FB4C420D00B}"/>
                </a:ext>
              </a:extLst>
            </p:cNvPr>
            <p:cNvCxnSpPr>
              <a:stCxn id="44" idx="0"/>
              <a:endCxn id="45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2ECA6E6-C2A8-2E44-BDFD-F3BCF34976EE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EBB9CA-344D-3F49-80F5-F20BA98D7604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A915F7-9B43-E943-9F84-8995879059C7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C9B3537-44FC-254C-B5E0-6E50A636B75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97DA2C1D-EB83-CE43-BE5F-5A7965E913FA}"/>
                </a:ext>
              </a:extLst>
            </p:cNvPr>
            <p:cNvCxnSpPr>
              <a:stCxn id="45" idx="5"/>
              <a:endCxn id="45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2A9BF11-ECF7-A249-8EEC-8EC702E8A3A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Google Shape;271;p23">
            <a:extLst>
              <a:ext uri="{FF2B5EF4-FFF2-40B4-BE49-F238E27FC236}">
                <a16:creationId xmlns:a16="http://schemas.microsoft.com/office/drawing/2014/main" id="{3D0CE3AE-025C-7A47-9104-320001695B58}"/>
              </a:ext>
            </a:extLst>
          </p:cNvPr>
          <p:cNvSpPr txBox="1">
            <a:spLocks/>
          </p:cNvSpPr>
          <p:nvPr/>
        </p:nvSpPr>
        <p:spPr>
          <a:xfrm>
            <a:off x="311700" y="334584"/>
            <a:ext cx="8520600" cy="56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de-DE" dirty="0"/>
              <a:t>EINFÜHRUNG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CCE413-C0EB-2E45-A751-7C70980303C1}"/>
              </a:ext>
            </a:extLst>
          </p:cNvPr>
          <p:cNvSpPr txBox="1"/>
          <p:nvPr/>
        </p:nvSpPr>
        <p:spPr>
          <a:xfrm>
            <a:off x="4420308" y="1712220"/>
            <a:ext cx="3314711" cy="2318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One-to-one</a:t>
            </a:r>
            <a:r>
              <a:rPr lang="de-DE" b="1" dirty="0">
                <a:solidFill>
                  <a:schemeClr val="bg1"/>
                </a:solidFill>
              </a:rPr>
              <a:t> 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Beispiel: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In:</a:t>
            </a:r>
            <a:r>
              <a:rPr lang="de-DE" dirty="0">
                <a:solidFill>
                  <a:schemeClr val="bg1"/>
                </a:solidFill>
              </a:rPr>
              <a:t> Bild mit handgeschriebener Ziffer     </a:t>
            </a:r>
          </a:p>
          <a:p>
            <a:r>
              <a:rPr lang="de-DE" dirty="0">
                <a:solidFill>
                  <a:schemeClr val="bg1"/>
                </a:solidFill>
              </a:rPr>
              <a:t>     (feste Anzahl Pixel)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Out:</a:t>
            </a:r>
            <a:r>
              <a:rPr lang="de-DE" dirty="0">
                <a:solidFill>
                  <a:schemeClr val="bg1"/>
                </a:solidFill>
              </a:rPr>
              <a:t> Zahl zwischen 0 und 9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dirty="0">
                <a:solidFill>
                  <a:schemeClr val="bg1"/>
                </a:solidFill>
              </a:rPr>
              <a:t>Kann simple Probleme lösen aber sehr</a:t>
            </a:r>
          </a:p>
          <a:p>
            <a:r>
              <a:rPr lang="de-DE" dirty="0">
                <a:solidFill>
                  <a:schemeClr val="bg1"/>
                </a:solidFill>
              </a:rPr>
              <a:t>beschränkt durch fehlende Flexibilität.</a:t>
            </a:r>
          </a:p>
          <a:p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CEE7990E-66F8-9C47-997B-70FB035FD431}"/>
              </a:ext>
            </a:extLst>
          </p:cNvPr>
          <p:cNvSpPr/>
          <p:nvPr/>
        </p:nvSpPr>
        <p:spPr>
          <a:xfrm>
            <a:off x="2221679" y="2403903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F67261FF-7218-494D-A1DF-EA979E88A85C}"/>
                  </a:ext>
                </a:extLst>
              </p:cNvPr>
              <p:cNvSpPr/>
              <p:nvPr/>
            </p:nvSpPr>
            <p:spPr>
              <a:xfrm>
                <a:off x="2221679" y="3678115"/>
                <a:ext cx="720000" cy="943475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2F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F67261FF-7218-494D-A1DF-EA979E88A8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79" y="3678115"/>
                <a:ext cx="720000" cy="943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2F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5E1E054-CC71-7142-A5CD-A53518B39C7D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2581679" y="3353802"/>
            <a:ext cx="0" cy="324313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C3CA785-FB40-2345-B149-16F63953C4CB}"/>
                  </a:ext>
                </a:extLst>
              </p:cNvPr>
              <p:cNvSpPr/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4C3CA785-FB40-2345-B149-16F63953C4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E4683B1-3682-A848-AA0D-8BDCB0F51117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571735" y="2080465"/>
            <a:ext cx="0" cy="32431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9983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460FF94-62C0-8847-BAE8-CD212C124BC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055A7C-A3CD-374B-93D7-7FB4C420D00B}"/>
                </a:ext>
              </a:extLst>
            </p:cNvPr>
            <p:cNvCxnSpPr>
              <a:stCxn id="44" idx="0"/>
              <a:endCxn id="45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2ECA6E6-C2A8-2E44-BDFD-F3BCF34976EE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EBB9CA-344D-3F49-80F5-F20BA98D7604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A915F7-9B43-E943-9F84-8995879059C7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C9B3537-44FC-254C-B5E0-6E50A636B75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97DA2C1D-EB83-CE43-BE5F-5A7965E913FA}"/>
                </a:ext>
              </a:extLst>
            </p:cNvPr>
            <p:cNvCxnSpPr>
              <a:stCxn id="45" idx="5"/>
              <a:endCxn id="45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2A9BF11-ECF7-A249-8EEC-8EC702E8A3A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Google Shape;271;p23">
            <a:extLst>
              <a:ext uri="{FF2B5EF4-FFF2-40B4-BE49-F238E27FC236}">
                <a16:creationId xmlns:a16="http://schemas.microsoft.com/office/drawing/2014/main" id="{3D0CE3AE-025C-7A47-9104-320001695B58}"/>
              </a:ext>
            </a:extLst>
          </p:cNvPr>
          <p:cNvSpPr txBox="1">
            <a:spLocks/>
          </p:cNvSpPr>
          <p:nvPr/>
        </p:nvSpPr>
        <p:spPr>
          <a:xfrm>
            <a:off x="311700" y="334584"/>
            <a:ext cx="8520600" cy="56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de-DE" dirty="0"/>
              <a:t>EINFÜHRUNG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C2CCE413-C0EB-2E45-A751-7C70980303C1}"/>
              </a:ext>
            </a:extLst>
          </p:cNvPr>
          <p:cNvSpPr txBox="1"/>
          <p:nvPr/>
        </p:nvSpPr>
        <p:spPr>
          <a:xfrm>
            <a:off x="4420308" y="1712220"/>
            <a:ext cx="3314711" cy="2318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One-to-many</a:t>
            </a:r>
            <a:endParaRPr lang="de-DE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Beispiel: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In:</a:t>
            </a:r>
            <a:r>
              <a:rPr lang="de-DE" dirty="0">
                <a:solidFill>
                  <a:schemeClr val="bg1"/>
                </a:solidFill>
              </a:rPr>
              <a:t> Bild mit verschiedenen Gegenständen.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Out:</a:t>
            </a:r>
            <a:r>
              <a:rPr lang="de-DE" dirty="0">
                <a:solidFill>
                  <a:schemeClr val="bg1"/>
                </a:solidFill>
              </a:rPr>
              <a:t> Ein Satz der das Bild und die Relation der Gegenstände beschreibt.</a:t>
            </a:r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B4149586-BAE1-DA40-BBE2-CBFBA006AB45}"/>
              </a:ext>
            </a:extLst>
          </p:cNvPr>
          <p:cNvSpPr/>
          <p:nvPr/>
        </p:nvSpPr>
        <p:spPr>
          <a:xfrm>
            <a:off x="2221679" y="2403903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54E051C-717E-674C-93F8-6148E57A2CF5}"/>
                  </a:ext>
                </a:extLst>
              </p:cNvPr>
              <p:cNvSpPr/>
              <p:nvPr/>
            </p:nvSpPr>
            <p:spPr>
              <a:xfrm>
                <a:off x="1262719" y="3669659"/>
                <a:ext cx="720000" cy="943475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2F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5" name="Rechteck 34">
                <a:extLst>
                  <a:ext uri="{FF2B5EF4-FFF2-40B4-BE49-F238E27FC236}">
                    <a16:creationId xmlns:a16="http://schemas.microsoft.com/office/drawing/2014/main" id="{354E051C-717E-674C-93F8-6148E57A2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19" y="3669659"/>
                <a:ext cx="720000" cy="943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2F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echteck 35">
            <a:extLst>
              <a:ext uri="{FF2B5EF4-FFF2-40B4-BE49-F238E27FC236}">
                <a16:creationId xmlns:a16="http://schemas.microsoft.com/office/drawing/2014/main" id="{3DC278FF-8733-2347-B7DB-ECF05489B129}"/>
              </a:ext>
            </a:extLst>
          </p:cNvPr>
          <p:cNvSpPr/>
          <p:nvPr/>
        </p:nvSpPr>
        <p:spPr>
          <a:xfrm>
            <a:off x="1262719" y="2401871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35A88CBA-5E73-CC4F-8DE0-21146C3A18C1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1622719" y="3345346"/>
            <a:ext cx="0" cy="324313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mit Pfeil 38">
            <a:extLst>
              <a:ext uri="{FF2B5EF4-FFF2-40B4-BE49-F238E27FC236}">
                <a16:creationId xmlns:a16="http://schemas.microsoft.com/office/drawing/2014/main" id="{C357E9CC-DB8B-104C-9402-F8A84A2F7B1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2010732" y="2875641"/>
            <a:ext cx="210947" cy="6424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71391FB4-D3BD-5A4A-8200-E23D55DFC23F}"/>
              </a:ext>
            </a:extLst>
          </p:cNvPr>
          <p:cNvCxnSpPr>
            <a:cxnSpLocks/>
            <a:stCxn id="34" idx="3"/>
            <a:endCxn id="52" idx="1"/>
          </p:cNvCxnSpPr>
          <p:nvPr/>
        </p:nvCxnSpPr>
        <p:spPr>
          <a:xfrm flipV="1">
            <a:off x="2941679" y="2873609"/>
            <a:ext cx="229016" cy="203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hteck 51">
            <a:extLst>
              <a:ext uri="{FF2B5EF4-FFF2-40B4-BE49-F238E27FC236}">
                <a16:creationId xmlns:a16="http://schemas.microsoft.com/office/drawing/2014/main" id="{E19D8058-3492-D944-8D56-399A9D8AB2B9}"/>
              </a:ext>
            </a:extLst>
          </p:cNvPr>
          <p:cNvSpPr/>
          <p:nvPr/>
        </p:nvSpPr>
        <p:spPr>
          <a:xfrm>
            <a:off x="3170695" y="2401871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1F8104A-7A99-0B40-AB06-792E0A5FD052}"/>
                  </a:ext>
                </a:extLst>
              </p:cNvPr>
              <p:cNvSpPr/>
              <p:nvPr/>
            </p:nvSpPr>
            <p:spPr>
              <a:xfrm>
                <a:off x="3170695" y="1134084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Rechteck 52">
                <a:extLst>
                  <a:ext uri="{FF2B5EF4-FFF2-40B4-BE49-F238E27FC236}">
                    <a16:creationId xmlns:a16="http://schemas.microsoft.com/office/drawing/2014/main" id="{31F8104A-7A99-0B40-AB06-792E0A5FD0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95" y="1134084"/>
                <a:ext cx="720000" cy="943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Gerade Verbindung mit Pfeil 53">
            <a:extLst>
              <a:ext uri="{FF2B5EF4-FFF2-40B4-BE49-F238E27FC236}">
                <a16:creationId xmlns:a16="http://schemas.microsoft.com/office/drawing/2014/main" id="{0502EA57-5B9A-1549-971E-D3D1D8C95C73}"/>
              </a:ext>
            </a:extLst>
          </p:cNvPr>
          <p:cNvCxnSpPr>
            <a:cxnSpLocks/>
            <a:stCxn id="52" idx="0"/>
            <a:endCxn id="53" idx="2"/>
          </p:cNvCxnSpPr>
          <p:nvPr/>
        </p:nvCxnSpPr>
        <p:spPr>
          <a:xfrm flipV="1">
            <a:off x="3530695" y="2077559"/>
            <a:ext cx="0" cy="32431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ABE08799-8F4C-504A-A7C7-0B524FC659CF}"/>
                  </a:ext>
                </a:extLst>
              </p:cNvPr>
              <p:cNvSpPr/>
              <p:nvPr/>
            </p:nvSpPr>
            <p:spPr>
              <a:xfrm>
                <a:off x="1252775" y="1136990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Rechteck 54">
                <a:extLst>
                  <a:ext uri="{FF2B5EF4-FFF2-40B4-BE49-F238E27FC236}">
                    <a16:creationId xmlns:a16="http://schemas.microsoft.com/office/drawing/2014/main" id="{ABE08799-8F4C-504A-A7C7-0B524FC65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75" y="1136990"/>
                <a:ext cx="720000" cy="943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Gerade Verbindung mit Pfeil 55">
            <a:extLst>
              <a:ext uri="{FF2B5EF4-FFF2-40B4-BE49-F238E27FC236}">
                <a16:creationId xmlns:a16="http://schemas.microsoft.com/office/drawing/2014/main" id="{51D887D6-5D3A-BA47-95DB-5E6F41830781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1612775" y="2080465"/>
            <a:ext cx="0" cy="32431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ECE39938-E76E-BD4E-BE19-633AF3B90432}"/>
                  </a:ext>
                </a:extLst>
              </p:cNvPr>
              <p:cNvSpPr/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7" name="Rechteck 56">
                <a:extLst>
                  <a:ext uri="{FF2B5EF4-FFF2-40B4-BE49-F238E27FC236}">
                    <a16:creationId xmlns:a16="http://schemas.microsoft.com/office/drawing/2014/main" id="{ECE39938-E76E-BD4E-BE19-633AF3B904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1FC587AE-EDEF-D84F-B3C5-96DB2CDAE0E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2571735" y="2080465"/>
            <a:ext cx="0" cy="32431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7538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C2CCE413-C0EB-2E45-A751-7C70980303C1}"/>
              </a:ext>
            </a:extLst>
          </p:cNvPr>
          <p:cNvSpPr txBox="1"/>
          <p:nvPr/>
        </p:nvSpPr>
        <p:spPr>
          <a:xfrm>
            <a:off x="4420308" y="1712220"/>
            <a:ext cx="3314711" cy="2318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Many-to-many</a:t>
            </a:r>
            <a:endParaRPr lang="de-DE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Beispiel: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In:</a:t>
            </a:r>
            <a:r>
              <a:rPr lang="de-DE" dirty="0">
                <a:solidFill>
                  <a:schemeClr val="bg1"/>
                </a:solidFill>
              </a:rPr>
              <a:t>  Videoframes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Out:</a:t>
            </a:r>
            <a:r>
              <a:rPr lang="de-DE" dirty="0">
                <a:solidFill>
                  <a:schemeClr val="bg1"/>
                </a:solidFill>
              </a:rPr>
              <a:t> Beschreibung jedes Frames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460FF94-62C0-8847-BAE8-CD212C124BC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055A7C-A3CD-374B-93D7-7FB4C420D00B}"/>
                </a:ext>
              </a:extLst>
            </p:cNvPr>
            <p:cNvCxnSpPr>
              <a:stCxn id="44" idx="0"/>
              <a:endCxn id="45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2ECA6E6-C2A8-2E44-BDFD-F3BCF34976EE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EBB9CA-344D-3F49-80F5-F20BA98D7604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A915F7-9B43-E943-9F84-8995879059C7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C9B3537-44FC-254C-B5E0-6E50A636B75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97DA2C1D-EB83-CE43-BE5F-5A7965E913FA}"/>
                </a:ext>
              </a:extLst>
            </p:cNvPr>
            <p:cNvCxnSpPr>
              <a:stCxn id="45" idx="5"/>
              <a:endCxn id="45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2A9BF11-ECF7-A249-8EEC-8EC702E8A3A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Google Shape;271;p23">
            <a:extLst>
              <a:ext uri="{FF2B5EF4-FFF2-40B4-BE49-F238E27FC236}">
                <a16:creationId xmlns:a16="http://schemas.microsoft.com/office/drawing/2014/main" id="{3D0CE3AE-025C-7A47-9104-320001695B58}"/>
              </a:ext>
            </a:extLst>
          </p:cNvPr>
          <p:cNvSpPr txBox="1">
            <a:spLocks/>
          </p:cNvSpPr>
          <p:nvPr/>
        </p:nvSpPr>
        <p:spPr>
          <a:xfrm>
            <a:off x="311700" y="334584"/>
            <a:ext cx="8520600" cy="56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de-DE" dirty="0"/>
              <a:t>EINFÜHRUNG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537CEE3-DC81-1342-9DDF-3089FC742E2A}"/>
              </a:ext>
            </a:extLst>
          </p:cNvPr>
          <p:cNvSpPr/>
          <p:nvPr/>
        </p:nvSpPr>
        <p:spPr>
          <a:xfrm>
            <a:off x="2221679" y="2403903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AC56FD9-FBA0-D54A-9EFD-11DAADCD08F0}"/>
                  </a:ext>
                </a:extLst>
              </p:cNvPr>
              <p:cNvSpPr/>
              <p:nvPr/>
            </p:nvSpPr>
            <p:spPr>
              <a:xfrm>
                <a:off x="1262719" y="3669659"/>
                <a:ext cx="720000" cy="943475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2F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AAC56FD9-FBA0-D54A-9EFD-11DAADCD08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719" y="3669659"/>
                <a:ext cx="720000" cy="9434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2F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hteck 26">
            <a:extLst>
              <a:ext uri="{FF2B5EF4-FFF2-40B4-BE49-F238E27FC236}">
                <a16:creationId xmlns:a16="http://schemas.microsoft.com/office/drawing/2014/main" id="{297380A3-E394-2642-B8B7-2A318101CFB4}"/>
              </a:ext>
            </a:extLst>
          </p:cNvPr>
          <p:cNvSpPr/>
          <p:nvPr/>
        </p:nvSpPr>
        <p:spPr>
          <a:xfrm>
            <a:off x="1262719" y="2401871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4D870951-6974-7E42-8E4B-CD8246CCD8C4}"/>
              </a:ext>
            </a:extLst>
          </p:cNvPr>
          <p:cNvCxnSpPr>
            <a:cxnSpLocks/>
            <a:stCxn id="26" idx="0"/>
            <a:endCxn id="27" idx="2"/>
          </p:cNvCxnSpPr>
          <p:nvPr/>
        </p:nvCxnSpPr>
        <p:spPr>
          <a:xfrm flipV="1">
            <a:off x="1622719" y="3345346"/>
            <a:ext cx="0" cy="324313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FFA25E7D-C238-8C4D-9CF3-EF4FAEC3DFE8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2010732" y="2875641"/>
            <a:ext cx="210947" cy="6424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76C30089-7BC6-004B-B2F4-4A8CC307A2E4}"/>
              </a:ext>
            </a:extLst>
          </p:cNvPr>
          <p:cNvCxnSpPr>
            <a:cxnSpLocks/>
            <a:stCxn id="20" idx="3"/>
            <a:endCxn id="39" idx="1"/>
          </p:cNvCxnSpPr>
          <p:nvPr/>
        </p:nvCxnSpPr>
        <p:spPr>
          <a:xfrm flipV="1">
            <a:off x="2941679" y="2873609"/>
            <a:ext cx="229016" cy="203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C33CCB99-12FC-B442-AE9B-203B0A1102B8}"/>
                  </a:ext>
                </a:extLst>
              </p:cNvPr>
              <p:cNvSpPr/>
              <p:nvPr/>
            </p:nvSpPr>
            <p:spPr>
              <a:xfrm>
                <a:off x="2221679" y="3678115"/>
                <a:ext cx="720000" cy="943475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2F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4" name="Rechteck 33">
                <a:extLst>
                  <a:ext uri="{FF2B5EF4-FFF2-40B4-BE49-F238E27FC236}">
                    <a16:creationId xmlns:a16="http://schemas.microsoft.com/office/drawing/2014/main" id="{C33CCB99-12FC-B442-AE9B-203B0A1102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679" y="3678115"/>
                <a:ext cx="720000" cy="9434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F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B07B99A8-5337-0348-A85B-7D06BC675D5A}"/>
              </a:ext>
            </a:extLst>
          </p:cNvPr>
          <p:cNvCxnSpPr>
            <a:cxnSpLocks/>
            <a:stCxn id="34" idx="0"/>
          </p:cNvCxnSpPr>
          <p:nvPr/>
        </p:nvCxnSpPr>
        <p:spPr>
          <a:xfrm flipV="1">
            <a:off x="2581679" y="3353802"/>
            <a:ext cx="0" cy="324313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272539FE-D04B-9C4C-A6A4-9EDA837C0DA0}"/>
              </a:ext>
            </a:extLst>
          </p:cNvPr>
          <p:cNvSpPr/>
          <p:nvPr/>
        </p:nvSpPr>
        <p:spPr>
          <a:xfrm>
            <a:off x="3170695" y="2401871"/>
            <a:ext cx="720000" cy="943475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3C06CD2-F260-3E4F-BA89-C3DCF3D5374D}"/>
                  </a:ext>
                </a:extLst>
              </p:cNvPr>
              <p:cNvSpPr/>
              <p:nvPr/>
            </p:nvSpPr>
            <p:spPr>
              <a:xfrm>
                <a:off x="3170695" y="1134084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13C06CD2-F260-3E4F-BA89-C3DCF3D537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95" y="1134084"/>
                <a:ext cx="720000" cy="9434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C66A8AD6-75FB-274A-B2EA-B88026CE1E20}"/>
              </a:ext>
            </a:extLst>
          </p:cNvPr>
          <p:cNvCxnSpPr>
            <a:cxnSpLocks/>
            <a:stCxn id="39" idx="0"/>
            <a:endCxn id="49" idx="2"/>
          </p:cNvCxnSpPr>
          <p:nvPr/>
        </p:nvCxnSpPr>
        <p:spPr>
          <a:xfrm flipV="1">
            <a:off x="3530695" y="2077559"/>
            <a:ext cx="0" cy="32431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086E5503-D7E7-1247-9792-3AC39B0F42E7}"/>
                  </a:ext>
                </a:extLst>
              </p:cNvPr>
              <p:cNvSpPr/>
              <p:nvPr/>
            </p:nvSpPr>
            <p:spPr>
              <a:xfrm>
                <a:off x="1252775" y="1136990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9" name="Rechteck 28">
                <a:extLst>
                  <a:ext uri="{FF2B5EF4-FFF2-40B4-BE49-F238E27FC236}">
                    <a16:creationId xmlns:a16="http://schemas.microsoft.com/office/drawing/2014/main" id="{086E5503-D7E7-1247-9792-3AC39B0F4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2775" y="1136990"/>
                <a:ext cx="720000" cy="9434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754EA077-5D56-174A-AF8F-AE43D21F6825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1612775" y="2080465"/>
            <a:ext cx="0" cy="324312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E082180-8F1B-8542-B438-59DAF1403CF3}"/>
                  </a:ext>
                </a:extLst>
              </p:cNvPr>
              <p:cNvSpPr/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echteck 31">
                <a:extLst>
                  <a:ext uri="{FF2B5EF4-FFF2-40B4-BE49-F238E27FC236}">
                    <a16:creationId xmlns:a16="http://schemas.microsoft.com/office/drawing/2014/main" id="{3E082180-8F1B-8542-B438-59DAF1403C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1735" y="1136990"/>
                <a:ext cx="720000" cy="9434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8B33AE1C-6D3D-5B41-A577-C41F491565B1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571735" y="2080465"/>
            <a:ext cx="0" cy="324311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BDEBE3F-3723-1A41-9E0B-2BCCEB86D77B}"/>
                  </a:ext>
                </a:extLst>
              </p:cNvPr>
              <p:cNvSpPr/>
              <p:nvPr/>
            </p:nvSpPr>
            <p:spPr>
              <a:xfrm>
                <a:off x="3170695" y="3682150"/>
                <a:ext cx="720000" cy="943475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2F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7BDEBE3F-3723-1A41-9E0B-2BCCEB86D7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0695" y="3682150"/>
                <a:ext cx="720000" cy="9434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2F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43EB84DA-8BA1-D14B-88F4-085EC4C19374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3530695" y="3357837"/>
            <a:ext cx="0" cy="324313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120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feld 27">
            <a:extLst>
              <a:ext uri="{FF2B5EF4-FFF2-40B4-BE49-F238E27FC236}">
                <a16:creationId xmlns:a16="http://schemas.microsoft.com/office/drawing/2014/main" id="{C2CCE413-C0EB-2E45-A751-7C70980303C1}"/>
              </a:ext>
            </a:extLst>
          </p:cNvPr>
          <p:cNvSpPr txBox="1"/>
          <p:nvPr/>
        </p:nvSpPr>
        <p:spPr>
          <a:xfrm>
            <a:off x="4420308" y="1712220"/>
            <a:ext cx="3314711" cy="2318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b="1" dirty="0" err="1">
                <a:solidFill>
                  <a:schemeClr val="bg1"/>
                </a:solidFill>
              </a:rPr>
              <a:t>Many-to-many</a:t>
            </a:r>
            <a:endParaRPr lang="de-DE" b="1" dirty="0">
              <a:solidFill>
                <a:schemeClr val="bg1"/>
              </a:solidFill>
            </a:endParaRP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b="1" dirty="0">
                <a:solidFill>
                  <a:schemeClr val="bg1"/>
                </a:solidFill>
              </a:rPr>
              <a:t>Beispiel:</a:t>
            </a:r>
          </a:p>
          <a:p>
            <a:endParaRPr lang="de-DE" b="1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In:</a:t>
            </a:r>
            <a:r>
              <a:rPr lang="de-DE" dirty="0">
                <a:solidFill>
                  <a:schemeClr val="bg1"/>
                </a:solidFill>
              </a:rPr>
              <a:t>  Ein Satz in Englisch</a:t>
            </a:r>
          </a:p>
          <a:p>
            <a:endParaRPr lang="de-DE" dirty="0">
              <a:solidFill>
                <a:schemeClr val="bg1"/>
              </a:solidFill>
            </a:endParaRPr>
          </a:p>
          <a:p>
            <a:r>
              <a:rPr lang="de-DE" u="sng" dirty="0">
                <a:solidFill>
                  <a:schemeClr val="bg1"/>
                </a:solidFill>
              </a:rPr>
              <a:t>Out:</a:t>
            </a:r>
            <a:r>
              <a:rPr lang="de-DE" dirty="0">
                <a:solidFill>
                  <a:schemeClr val="bg1"/>
                </a:solidFill>
              </a:rPr>
              <a:t> Ein Satz in Deutsch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5460FF94-62C0-8847-BAE8-CD212C124BC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0D055A7C-A3CD-374B-93D7-7FB4C420D00B}"/>
                </a:ext>
              </a:extLst>
            </p:cNvPr>
            <p:cNvCxnSpPr>
              <a:stCxn id="44" idx="0"/>
              <a:endCxn id="45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2ECA6E6-C2A8-2E44-BDFD-F3BCF34976EE}"/>
                </a:ext>
              </a:extLst>
            </p:cNvPr>
            <p:cNvCxnSpPr>
              <a:stCxn id="45" idx="0"/>
              <a:endCxn id="43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FEBB9CA-344D-3F49-80F5-F20BA98D7604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2A915F7-9B43-E943-9F84-8995879059C7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C9B3537-44FC-254C-B5E0-6E50A636B75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46" name="Gekrümmte Verbindung 45">
              <a:extLst>
                <a:ext uri="{FF2B5EF4-FFF2-40B4-BE49-F238E27FC236}">
                  <a16:creationId xmlns:a16="http://schemas.microsoft.com/office/drawing/2014/main" id="{97DA2C1D-EB83-CE43-BE5F-5A7965E913FA}"/>
                </a:ext>
              </a:extLst>
            </p:cNvPr>
            <p:cNvCxnSpPr>
              <a:stCxn id="45" idx="5"/>
              <a:endCxn id="45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2A9BF11-ECF7-A249-8EEC-8EC702E8A3A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Google Shape;271;p23">
            <a:extLst>
              <a:ext uri="{FF2B5EF4-FFF2-40B4-BE49-F238E27FC236}">
                <a16:creationId xmlns:a16="http://schemas.microsoft.com/office/drawing/2014/main" id="{3D0CE3AE-025C-7A47-9104-320001695B58}"/>
              </a:ext>
            </a:extLst>
          </p:cNvPr>
          <p:cNvSpPr txBox="1">
            <a:spLocks/>
          </p:cNvSpPr>
          <p:nvPr/>
        </p:nvSpPr>
        <p:spPr>
          <a:xfrm>
            <a:off x="311700" y="334584"/>
            <a:ext cx="8520600" cy="56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de-DE" dirty="0"/>
              <a:t>EINFÜHRUNG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C9FBD5B-9CE4-F040-A6B8-D16625DBDC66}"/>
              </a:ext>
            </a:extLst>
          </p:cNvPr>
          <p:cNvGrpSpPr/>
          <p:nvPr/>
        </p:nvGrpSpPr>
        <p:grpSpPr>
          <a:xfrm>
            <a:off x="684213" y="1134084"/>
            <a:ext cx="3586936" cy="3487506"/>
            <a:chOff x="1257228" y="1129856"/>
            <a:chExt cx="3586936" cy="3487506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0537CEE3-DC81-1342-9DDF-3089FC742E2A}"/>
                </a:ext>
              </a:extLst>
            </p:cNvPr>
            <p:cNvSpPr/>
            <p:nvPr/>
          </p:nvSpPr>
          <p:spPr>
            <a:xfrm>
              <a:off x="2216188" y="2399675"/>
              <a:ext cx="720000" cy="943475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AAC56FD9-FBA0-D54A-9EFD-11DAADCD08F0}"/>
                    </a:ext>
                  </a:extLst>
                </p:cNvPr>
                <p:cNvSpPr/>
                <p:nvPr/>
              </p:nvSpPr>
              <p:spPr>
                <a:xfrm>
                  <a:off x="1257228" y="3665431"/>
                  <a:ext cx="720000" cy="943475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echteck 25">
                  <a:extLst>
                    <a:ext uri="{FF2B5EF4-FFF2-40B4-BE49-F238E27FC236}">
                      <a16:creationId xmlns:a16="http://schemas.microsoft.com/office/drawing/2014/main" id="{AAC56FD9-FBA0-D54A-9EFD-11DAADCD08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57228" y="3665431"/>
                  <a:ext cx="720000" cy="9434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297380A3-E394-2642-B8B7-2A318101CFB4}"/>
                </a:ext>
              </a:extLst>
            </p:cNvPr>
            <p:cNvSpPr/>
            <p:nvPr/>
          </p:nvSpPr>
          <p:spPr>
            <a:xfrm>
              <a:off x="1257228" y="2397643"/>
              <a:ext cx="720000" cy="943475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1" name="Gerade Verbindung mit Pfeil 30">
              <a:extLst>
                <a:ext uri="{FF2B5EF4-FFF2-40B4-BE49-F238E27FC236}">
                  <a16:creationId xmlns:a16="http://schemas.microsoft.com/office/drawing/2014/main" id="{4D870951-6974-7E42-8E4B-CD8246CCD8C4}"/>
                </a:ext>
              </a:extLst>
            </p:cNvPr>
            <p:cNvCxnSpPr>
              <a:cxnSpLocks/>
              <a:stCxn id="26" idx="0"/>
              <a:endCxn id="27" idx="2"/>
            </p:cNvCxnSpPr>
            <p:nvPr/>
          </p:nvCxnSpPr>
          <p:spPr>
            <a:xfrm flipV="1">
              <a:off x="1617228" y="3341118"/>
              <a:ext cx="0" cy="32431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mit Pfeil 32">
              <a:extLst>
                <a:ext uri="{FF2B5EF4-FFF2-40B4-BE49-F238E27FC236}">
                  <a16:creationId xmlns:a16="http://schemas.microsoft.com/office/drawing/2014/main" id="{FFA25E7D-C238-8C4D-9CF3-EF4FAEC3DFE8}"/>
                </a:ext>
              </a:extLst>
            </p:cNvPr>
            <p:cNvCxnSpPr>
              <a:cxnSpLocks/>
              <a:endCxn id="20" idx="1"/>
            </p:cNvCxnSpPr>
            <p:nvPr/>
          </p:nvCxnSpPr>
          <p:spPr>
            <a:xfrm flipV="1">
              <a:off x="2005241" y="2871413"/>
              <a:ext cx="210947" cy="6424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76C30089-7BC6-004B-B2F4-4A8CC307A2E4}"/>
                </a:ext>
              </a:extLst>
            </p:cNvPr>
            <p:cNvCxnSpPr>
              <a:cxnSpLocks/>
              <a:stCxn id="20" idx="3"/>
              <a:endCxn id="39" idx="1"/>
            </p:cNvCxnSpPr>
            <p:nvPr/>
          </p:nvCxnSpPr>
          <p:spPr>
            <a:xfrm flipV="1">
              <a:off x="2936188" y="2869381"/>
              <a:ext cx="229016" cy="203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C33CCB99-12FC-B442-AE9B-203B0A1102B8}"/>
                    </a:ext>
                  </a:extLst>
                </p:cNvPr>
                <p:cNvSpPr/>
                <p:nvPr/>
              </p:nvSpPr>
              <p:spPr>
                <a:xfrm>
                  <a:off x="2216188" y="3673887"/>
                  <a:ext cx="720000" cy="943475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C33CCB99-12FC-B442-AE9B-203B0A1102B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188" y="3673887"/>
                  <a:ext cx="720000" cy="94347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Gerade Verbindung mit Pfeil 34">
              <a:extLst>
                <a:ext uri="{FF2B5EF4-FFF2-40B4-BE49-F238E27FC236}">
                  <a16:creationId xmlns:a16="http://schemas.microsoft.com/office/drawing/2014/main" id="{B07B99A8-5337-0348-A85B-7D06BC675D5A}"/>
                </a:ext>
              </a:extLst>
            </p:cNvPr>
            <p:cNvCxnSpPr>
              <a:cxnSpLocks/>
              <a:stCxn id="34" idx="0"/>
            </p:cNvCxnSpPr>
            <p:nvPr/>
          </p:nvCxnSpPr>
          <p:spPr>
            <a:xfrm flipV="1">
              <a:off x="2576188" y="3349574"/>
              <a:ext cx="0" cy="324313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272539FE-D04B-9C4C-A6A4-9EDA837C0DA0}"/>
                </a:ext>
              </a:extLst>
            </p:cNvPr>
            <p:cNvSpPr/>
            <p:nvPr/>
          </p:nvSpPr>
          <p:spPr>
            <a:xfrm>
              <a:off x="3165204" y="2397643"/>
              <a:ext cx="720000" cy="943475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13C06CD2-F260-3E4F-BA89-C3DCF3D5374D}"/>
                    </a:ext>
                  </a:extLst>
                </p:cNvPr>
                <p:cNvSpPr/>
                <p:nvPr/>
              </p:nvSpPr>
              <p:spPr>
                <a:xfrm>
                  <a:off x="3165204" y="1129856"/>
                  <a:ext cx="720000" cy="943475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hteck 48">
                  <a:extLst>
                    <a:ext uri="{FF2B5EF4-FFF2-40B4-BE49-F238E27FC236}">
                      <a16:creationId xmlns:a16="http://schemas.microsoft.com/office/drawing/2014/main" id="{13C06CD2-F260-3E4F-BA89-C3DCF3D537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65204" y="1129856"/>
                  <a:ext cx="720000" cy="94347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C66A8AD6-75FB-274A-B2EA-B88026CE1E20}"/>
                </a:ext>
              </a:extLst>
            </p:cNvPr>
            <p:cNvCxnSpPr>
              <a:cxnSpLocks/>
              <a:stCxn id="39" idx="0"/>
              <a:endCxn id="49" idx="2"/>
            </p:cNvCxnSpPr>
            <p:nvPr/>
          </p:nvCxnSpPr>
          <p:spPr>
            <a:xfrm flipV="1">
              <a:off x="3525204" y="2073331"/>
              <a:ext cx="0" cy="324312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hteck 50">
              <a:extLst>
                <a:ext uri="{FF2B5EF4-FFF2-40B4-BE49-F238E27FC236}">
                  <a16:creationId xmlns:a16="http://schemas.microsoft.com/office/drawing/2014/main" id="{E97F3C54-E7AE-544F-AA9C-0B49419E031A}"/>
                </a:ext>
              </a:extLst>
            </p:cNvPr>
            <p:cNvSpPr/>
            <p:nvPr/>
          </p:nvSpPr>
          <p:spPr>
            <a:xfrm>
              <a:off x="4124164" y="2397642"/>
              <a:ext cx="720000" cy="943475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E766EBAC-C10B-194E-8E28-D7245D7AB026}"/>
                    </a:ext>
                  </a:extLst>
                </p:cNvPr>
                <p:cNvSpPr/>
                <p:nvPr/>
              </p:nvSpPr>
              <p:spPr>
                <a:xfrm>
                  <a:off x="4124164" y="1129856"/>
                  <a:ext cx="720000" cy="943475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2" name="Rechteck 51">
                  <a:extLst>
                    <a:ext uri="{FF2B5EF4-FFF2-40B4-BE49-F238E27FC236}">
                      <a16:creationId xmlns:a16="http://schemas.microsoft.com/office/drawing/2014/main" id="{E766EBAC-C10B-194E-8E28-D7245D7AB0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164" y="1129856"/>
                  <a:ext cx="720000" cy="9434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Gerade Verbindung mit Pfeil 52">
              <a:extLst>
                <a:ext uri="{FF2B5EF4-FFF2-40B4-BE49-F238E27FC236}">
                  <a16:creationId xmlns:a16="http://schemas.microsoft.com/office/drawing/2014/main" id="{367DE439-24CC-0B40-BF03-9CB55504F977}"/>
                </a:ext>
              </a:extLst>
            </p:cNvPr>
            <p:cNvCxnSpPr>
              <a:cxnSpLocks/>
              <a:stCxn id="39" idx="3"/>
              <a:endCxn id="51" idx="1"/>
            </p:cNvCxnSpPr>
            <p:nvPr/>
          </p:nvCxnSpPr>
          <p:spPr>
            <a:xfrm flipV="1">
              <a:off x="3885204" y="2869380"/>
              <a:ext cx="238960" cy="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68D639F5-B902-6A45-9628-112B1B26FB9D}"/>
                </a:ext>
              </a:extLst>
            </p:cNvPr>
            <p:cNvCxnSpPr>
              <a:cxnSpLocks/>
              <a:stCxn id="51" idx="0"/>
              <a:endCxn id="52" idx="2"/>
            </p:cNvCxnSpPr>
            <p:nvPr/>
          </p:nvCxnSpPr>
          <p:spPr>
            <a:xfrm flipV="1">
              <a:off x="4484164" y="2073331"/>
              <a:ext cx="0" cy="324311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1280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311700" y="328029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INHALT</a:t>
            </a:r>
            <a:endParaRPr dirty="0"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684213" y="1462866"/>
            <a:ext cx="3655031" cy="5577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sz="1200" dirty="0">
                <a:solidFill>
                  <a:srgbClr val="48FFD5"/>
                </a:solidFill>
              </a:rPr>
              <a:t>Architektur • </a:t>
            </a:r>
            <a:r>
              <a:rPr lang="de-DE" sz="1200" dirty="0" err="1">
                <a:solidFill>
                  <a:srgbClr val="48FFD5"/>
                </a:solidFill>
              </a:rPr>
              <a:t>Neuronenstruktur</a:t>
            </a:r>
            <a:r>
              <a:rPr lang="de-DE" sz="1200" dirty="0"/>
              <a:t> • Forward Propagation • Loss Funktion • Back Propagation</a:t>
            </a:r>
            <a:endParaRPr sz="1200" dirty="0">
              <a:solidFill>
                <a:srgbClr val="48FFD5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4866408" y="1084040"/>
            <a:ext cx="896169" cy="936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8FFD5"/>
                </a:solidFill>
              </a:rPr>
              <a:t>01</a:t>
            </a:r>
            <a:endParaRPr sz="3000" dirty="0">
              <a:solidFill>
                <a:srgbClr val="48FFD5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684213" y="2511360"/>
            <a:ext cx="3671887" cy="4808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sz="1200" dirty="0"/>
              <a:t>Einführung • Architektur • Forward Propagation • Back Propagation • Anwendungsbeispiele</a:t>
            </a: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4866409" y="2020666"/>
            <a:ext cx="857489" cy="9715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8FFD5"/>
                </a:solidFill>
              </a:rPr>
              <a:t>02</a:t>
            </a:r>
            <a:endParaRPr sz="3000" dirty="0">
              <a:solidFill>
                <a:srgbClr val="48FFD5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684213" y="3364533"/>
            <a:ext cx="3671887" cy="56430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/>
            <a:r>
              <a:rPr lang="de-DE" sz="1200" dirty="0"/>
              <a:t>Architektur • Forward Propagation • Back Propagation • Anwendungsbeispiele</a:t>
            </a: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4859559" y="3022032"/>
            <a:ext cx="857489" cy="9366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rgbClr val="48FFD5"/>
                </a:solidFill>
              </a:rPr>
              <a:t>03</a:t>
            </a:r>
            <a:endParaRPr sz="3000" dirty="0">
              <a:solidFill>
                <a:srgbClr val="48FFD5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684213" y="1158858"/>
            <a:ext cx="3671887" cy="3603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Vanilla Neural Networks</a:t>
            </a:r>
            <a:endParaRPr sz="2000" dirty="0"/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701069" y="2095483"/>
            <a:ext cx="3655031" cy="360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dirty="0" err="1"/>
              <a:t>Recurrent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</a:t>
            </a:r>
            <a:endParaRPr sz="2000" dirty="0"/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684213" y="3093486"/>
            <a:ext cx="3671887" cy="3339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 dirty="0"/>
              <a:t>Long Short-Term Memory</a:t>
            </a:r>
            <a:endParaRPr sz="2000" dirty="0"/>
          </a:p>
        </p:txBody>
      </p:sp>
      <p:cxnSp>
        <p:nvCxnSpPr>
          <p:cNvPr id="253" name="Google Shape;253;p21"/>
          <p:cNvCxnSpPr/>
          <p:nvPr/>
        </p:nvCxnSpPr>
        <p:spPr>
          <a:xfrm>
            <a:off x="311700" y="875179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48FFD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843BB11C-2413-134B-8532-7696A927E11F}"/>
              </a:ext>
            </a:extLst>
          </p:cNvPr>
          <p:cNvGrpSpPr/>
          <p:nvPr/>
        </p:nvGrpSpPr>
        <p:grpSpPr>
          <a:xfrm>
            <a:off x="6414941" y="1132096"/>
            <a:ext cx="1025245" cy="826843"/>
            <a:chOff x="6414941" y="1791130"/>
            <a:chExt cx="1025245" cy="826843"/>
          </a:xfrm>
        </p:grpSpPr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E51819EE-DF5A-AB4A-8EAC-CB4130F04A0C}"/>
                </a:ext>
              </a:extLst>
            </p:cNvPr>
            <p:cNvCxnSpPr>
              <a:stCxn id="98" idx="6"/>
              <a:endCxn id="100" idx="2"/>
            </p:cNvCxnSpPr>
            <p:nvPr/>
          </p:nvCxnSpPr>
          <p:spPr>
            <a:xfrm flipV="1">
              <a:off x="6566217" y="1866768"/>
              <a:ext cx="303105" cy="7563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Gerade Verbindung mit Pfeil 77">
              <a:extLst>
                <a:ext uri="{FF2B5EF4-FFF2-40B4-BE49-F238E27FC236}">
                  <a16:creationId xmlns:a16="http://schemas.microsoft.com/office/drawing/2014/main" id="{A343FA4C-9690-BD45-B82E-3B56A79AD565}"/>
                </a:ext>
              </a:extLst>
            </p:cNvPr>
            <p:cNvCxnSpPr>
              <a:stCxn id="98" idx="6"/>
              <a:endCxn id="101" idx="2"/>
            </p:cNvCxnSpPr>
            <p:nvPr/>
          </p:nvCxnSpPr>
          <p:spPr>
            <a:xfrm>
              <a:off x="6566217" y="1942406"/>
              <a:ext cx="303105" cy="14955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663CFD8E-31C6-5248-B2D1-BB6FD1820F71}"/>
                </a:ext>
              </a:extLst>
            </p:cNvPr>
            <p:cNvCxnSpPr>
              <a:stCxn id="98" idx="6"/>
              <a:endCxn id="102" idx="2"/>
            </p:cNvCxnSpPr>
            <p:nvPr/>
          </p:nvCxnSpPr>
          <p:spPr>
            <a:xfrm>
              <a:off x="6566217" y="1942406"/>
              <a:ext cx="303105" cy="37474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90FF0F6D-198A-6A40-A501-AAF0E7F91DC7}"/>
                </a:ext>
              </a:extLst>
            </p:cNvPr>
            <p:cNvCxnSpPr>
              <a:stCxn id="98" idx="6"/>
              <a:endCxn id="103" idx="2"/>
            </p:cNvCxnSpPr>
            <p:nvPr/>
          </p:nvCxnSpPr>
          <p:spPr>
            <a:xfrm>
              <a:off x="6566217" y="1942406"/>
              <a:ext cx="303105" cy="59992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ABD74E25-45E5-6B4F-ABD2-D78617522FCB}"/>
                </a:ext>
              </a:extLst>
            </p:cNvPr>
            <p:cNvCxnSpPr>
              <a:stCxn id="99" idx="6"/>
              <a:endCxn id="100" idx="2"/>
            </p:cNvCxnSpPr>
            <p:nvPr/>
          </p:nvCxnSpPr>
          <p:spPr>
            <a:xfrm flipV="1">
              <a:off x="6566217" y="1866768"/>
              <a:ext cx="303105" cy="308942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13E3FDF8-3346-EE4A-8770-2D8E50912626}"/>
                </a:ext>
              </a:extLst>
            </p:cNvPr>
            <p:cNvCxnSpPr>
              <a:stCxn id="99" idx="6"/>
              <a:endCxn id="101" idx="2"/>
            </p:cNvCxnSpPr>
            <p:nvPr/>
          </p:nvCxnSpPr>
          <p:spPr>
            <a:xfrm flipV="1">
              <a:off x="6566217" y="2091957"/>
              <a:ext cx="303105" cy="8375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995ED61C-0B42-6746-ACBC-F8865716ED61}"/>
                </a:ext>
              </a:extLst>
            </p:cNvPr>
            <p:cNvCxnSpPr>
              <a:stCxn id="99" idx="6"/>
              <a:endCxn id="102" idx="2"/>
            </p:cNvCxnSpPr>
            <p:nvPr/>
          </p:nvCxnSpPr>
          <p:spPr>
            <a:xfrm>
              <a:off x="6566217" y="2175710"/>
              <a:ext cx="303105" cy="141436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92DC3D33-DE3F-CF48-B03F-39433953C80B}"/>
                </a:ext>
              </a:extLst>
            </p:cNvPr>
            <p:cNvCxnSpPr>
              <a:stCxn id="99" idx="6"/>
              <a:endCxn id="103" idx="2"/>
            </p:cNvCxnSpPr>
            <p:nvPr/>
          </p:nvCxnSpPr>
          <p:spPr>
            <a:xfrm>
              <a:off x="6566217" y="2175710"/>
              <a:ext cx="303105" cy="36662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5F200568-938E-A846-858B-988E27496514}"/>
                </a:ext>
              </a:extLst>
            </p:cNvPr>
            <p:cNvCxnSpPr>
              <a:stCxn id="104" idx="6"/>
              <a:endCxn id="100" idx="2"/>
            </p:cNvCxnSpPr>
            <p:nvPr/>
          </p:nvCxnSpPr>
          <p:spPr>
            <a:xfrm flipV="1">
              <a:off x="6566217" y="1866768"/>
              <a:ext cx="303105" cy="542246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E89C9334-2AEC-7F42-B110-BB7A167815C6}"/>
                </a:ext>
              </a:extLst>
            </p:cNvPr>
            <p:cNvCxnSpPr>
              <a:stCxn id="104" idx="6"/>
              <a:endCxn id="101" idx="2"/>
            </p:cNvCxnSpPr>
            <p:nvPr/>
          </p:nvCxnSpPr>
          <p:spPr>
            <a:xfrm flipV="1">
              <a:off x="6566217" y="2091957"/>
              <a:ext cx="303105" cy="317057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CE557C6E-3BA4-4849-9603-CAD863CF5027}"/>
                </a:ext>
              </a:extLst>
            </p:cNvPr>
            <p:cNvCxnSpPr>
              <a:stCxn id="104" idx="6"/>
              <a:endCxn id="103" idx="2"/>
            </p:cNvCxnSpPr>
            <p:nvPr/>
          </p:nvCxnSpPr>
          <p:spPr>
            <a:xfrm>
              <a:off x="6566217" y="2409014"/>
              <a:ext cx="303105" cy="13332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FB6A6185-A904-934B-B221-52EE30E438AF}"/>
                </a:ext>
              </a:extLst>
            </p:cNvPr>
            <p:cNvCxnSpPr>
              <a:stCxn id="104" idx="6"/>
              <a:endCxn id="102" idx="2"/>
            </p:cNvCxnSpPr>
            <p:nvPr/>
          </p:nvCxnSpPr>
          <p:spPr>
            <a:xfrm flipV="1">
              <a:off x="6566217" y="2317146"/>
              <a:ext cx="303105" cy="9186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B5A99BA1-CE07-F942-963D-9CB93F568515}"/>
                </a:ext>
              </a:extLst>
            </p:cNvPr>
            <p:cNvCxnSpPr>
              <a:stCxn id="100" idx="6"/>
              <a:endCxn id="105" idx="2"/>
            </p:cNvCxnSpPr>
            <p:nvPr/>
          </p:nvCxnSpPr>
          <p:spPr>
            <a:xfrm>
              <a:off x="7020598" y="1866768"/>
              <a:ext cx="268312" cy="7563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693E37A6-F247-9740-A9CD-877762B7F506}"/>
                </a:ext>
              </a:extLst>
            </p:cNvPr>
            <p:cNvCxnSpPr>
              <a:stCxn id="100" idx="6"/>
              <a:endCxn id="106" idx="2"/>
            </p:cNvCxnSpPr>
            <p:nvPr/>
          </p:nvCxnSpPr>
          <p:spPr>
            <a:xfrm>
              <a:off x="7020598" y="1866768"/>
              <a:ext cx="268312" cy="54397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48EBEBA4-E997-2D4D-AE6D-A49BA0A171B5}"/>
                </a:ext>
              </a:extLst>
            </p:cNvPr>
            <p:cNvCxnSpPr>
              <a:stCxn id="101" idx="6"/>
              <a:endCxn id="105" idx="2"/>
            </p:cNvCxnSpPr>
            <p:nvPr/>
          </p:nvCxnSpPr>
          <p:spPr>
            <a:xfrm flipV="1">
              <a:off x="7020598" y="1942406"/>
              <a:ext cx="268312" cy="14955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0E1B512E-3E51-C547-9B9E-E7D3C1FDEBE9}"/>
                </a:ext>
              </a:extLst>
            </p:cNvPr>
            <p:cNvCxnSpPr>
              <a:stCxn id="101" idx="6"/>
              <a:endCxn id="106" idx="2"/>
            </p:cNvCxnSpPr>
            <p:nvPr/>
          </p:nvCxnSpPr>
          <p:spPr>
            <a:xfrm>
              <a:off x="7020598" y="2091957"/>
              <a:ext cx="268312" cy="318782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B7B37C0D-A17B-614B-9213-28660A955732}"/>
                </a:ext>
              </a:extLst>
            </p:cNvPr>
            <p:cNvCxnSpPr>
              <a:stCxn id="102" idx="6"/>
              <a:endCxn id="106" idx="2"/>
            </p:cNvCxnSpPr>
            <p:nvPr/>
          </p:nvCxnSpPr>
          <p:spPr>
            <a:xfrm>
              <a:off x="7020598" y="2317146"/>
              <a:ext cx="268312" cy="9359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90D2D2E2-365A-3F44-8A3A-3692350CEA48}"/>
                </a:ext>
              </a:extLst>
            </p:cNvPr>
            <p:cNvCxnSpPr>
              <a:cxnSpLocks/>
              <a:stCxn id="102" idx="6"/>
              <a:endCxn id="105" idx="2"/>
            </p:cNvCxnSpPr>
            <p:nvPr/>
          </p:nvCxnSpPr>
          <p:spPr>
            <a:xfrm flipV="1">
              <a:off x="7020598" y="1942406"/>
              <a:ext cx="268312" cy="37474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F1FA1F56-B704-A54F-92F8-9213BCF7832E}"/>
                </a:ext>
              </a:extLst>
            </p:cNvPr>
            <p:cNvCxnSpPr>
              <a:stCxn id="103" idx="6"/>
              <a:endCxn id="106" idx="2"/>
            </p:cNvCxnSpPr>
            <p:nvPr/>
          </p:nvCxnSpPr>
          <p:spPr>
            <a:xfrm flipV="1">
              <a:off x="7020598" y="2410739"/>
              <a:ext cx="268312" cy="131596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7B239C19-11CF-0B4D-826A-E4310FC91FE1}"/>
                </a:ext>
              </a:extLst>
            </p:cNvPr>
            <p:cNvCxnSpPr>
              <a:stCxn id="103" idx="6"/>
              <a:endCxn id="105" idx="2"/>
            </p:cNvCxnSpPr>
            <p:nvPr/>
          </p:nvCxnSpPr>
          <p:spPr>
            <a:xfrm flipV="1">
              <a:off x="7020598" y="1942406"/>
              <a:ext cx="268312" cy="59992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uppieren 96">
              <a:extLst>
                <a:ext uri="{FF2B5EF4-FFF2-40B4-BE49-F238E27FC236}">
                  <a16:creationId xmlns:a16="http://schemas.microsoft.com/office/drawing/2014/main" id="{F61E571F-AB14-8F45-9F24-9AC689BE16A5}"/>
                </a:ext>
              </a:extLst>
            </p:cNvPr>
            <p:cNvGrpSpPr/>
            <p:nvPr/>
          </p:nvGrpSpPr>
          <p:grpSpPr>
            <a:xfrm>
              <a:off x="6414941" y="1791130"/>
              <a:ext cx="1025245" cy="826843"/>
              <a:chOff x="2749239" y="1543048"/>
              <a:chExt cx="1413953" cy="1140331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FA09FBFA-B87F-6142-94E6-345922720CCC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75D92702-C8EC-EE4D-8D35-A076F0208B81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CCA3835-C468-4C4D-85A6-80ED995DBF67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39EAC1E5-F973-EB4B-B78C-259E77543D34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875D6261-2AE8-8849-A8E1-D96BBC4DA389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7BB030C8-1C7E-934A-9F8D-9B80BCA30B1E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4B2A8233-1993-794B-92D0-E494F2772D46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864B9A98-7B6A-BE4D-AEE4-18A69506D0A0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21EFCE9F-F63D-CD4B-9386-2468D4791F1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187882B-9C9B-1F4C-AEF1-2DB6065C057B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E606D2C7-6B8D-784B-A55B-10FDC212438E}"/>
                </a:ext>
              </a:extLst>
            </p:cNvPr>
            <p:cNvCxnSpPr>
              <a:stCxn id="100" idx="6"/>
              <a:endCxn id="107" idx="2"/>
            </p:cNvCxnSpPr>
            <p:nvPr/>
          </p:nvCxnSpPr>
          <p:spPr>
            <a:xfrm>
              <a:off x="7020598" y="1866768"/>
              <a:ext cx="268312" cy="308942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D260A359-A61E-854B-A46B-501683A2A558}"/>
                </a:ext>
              </a:extLst>
            </p:cNvPr>
            <p:cNvCxnSpPr>
              <a:stCxn id="101" idx="6"/>
              <a:endCxn id="107" idx="2"/>
            </p:cNvCxnSpPr>
            <p:nvPr/>
          </p:nvCxnSpPr>
          <p:spPr>
            <a:xfrm>
              <a:off x="7020598" y="2091957"/>
              <a:ext cx="268312" cy="8375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715DC38D-FAEA-D948-A998-A5DBB0C80504}"/>
                </a:ext>
              </a:extLst>
            </p:cNvPr>
            <p:cNvCxnSpPr>
              <a:stCxn id="102" idx="6"/>
              <a:endCxn id="107" idx="2"/>
            </p:cNvCxnSpPr>
            <p:nvPr/>
          </p:nvCxnSpPr>
          <p:spPr>
            <a:xfrm flipV="1">
              <a:off x="7020598" y="2175710"/>
              <a:ext cx="268312" cy="141436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A14CB50B-4D6B-1647-AF4E-A99C9EF25E5F}"/>
                </a:ext>
              </a:extLst>
            </p:cNvPr>
            <p:cNvCxnSpPr>
              <a:stCxn id="103" idx="6"/>
              <a:endCxn id="107" idx="2"/>
            </p:cNvCxnSpPr>
            <p:nvPr/>
          </p:nvCxnSpPr>
          <p:spPr>
            <a:xfrm flipV="1">
              <a:off x="7020598" y="2175710"/>
              <a:ext cx="268312" cy="36662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uppieren 182">
            <a:extLst>
              <a:ext uri="{FF2B5EF4-FFF2-40B4-BE49-F238E27FC236}">
                <a16:creationId xmlns:a16="http://schemas.microsoft.com/office/drawing/2014/main" id="{606EEC01-F50B-6141-A914-7045532E9200}"/>
              </a:ext>
            </a:extLst>
          </p:cNvPr>
          <p:cNvGrpSpPr/>
          <p:nvPr/>
        </p:nvGrpSpPr>
        <p:grpSpPr>
          <a:xfrm>
            <a:off x="6101544" y="3054009"/>
            <a:ext cx="1730407" cy="795342"/>
            <a:chOff x="4060983" y="3257174"/>
            <a:chExt cx="2352916" cy="1081464"/>
          </a:xfrm>
        </p:grpSpPr>
        <p:sp>
          <p:nvSpPr>
            <p:cNvPr id="184" name="Rechteck 183">
              <a:extLst>
                <a:ext uri="{FF2B5EF4-FFF2-40B4-BE49-F238E27FC236}">
                  <a16:creationId xmlns:a16="http://schemas.microsoft.com/office/drawing/2014/main" id="{246E2096-EAE7-B74D-BC5C-60080F86785C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361BC946-ECD2-5D42-A1E8-4431CCD1442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 Verbindung 185">
              <a:extLst>
                <a:ext uri="{FF2B5EF4-FFF2-40B4-BE49-F238E27FC236}">
                  <a16:creationId xmlns:a16="http://schemas.microsoft.com/office/drawing/2014/main" id="{A6B4B221-DCFC-1944-A5B2-2447BAF6AFCA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 Verbindung 186">
              <a:extLst>
                <a:ext uri="{FF2B5EF4-FFF2-40B4-BE49-F238E27FC236}">
                  <a16:creationId xmlns:a16="http://schemas.microsoft.com/office/drawing/2014/main" id="{5FECAD54-10E0-0E4C-8C5A-49526B8B12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 Verbindung 187">
              <a:extLst>
                <a:ext uri="{FF2B5EF4-FFF2-40B4-BE49-F238E27FC236}">
                  <a16:creationId xmlns:a16="http://schemas.microsoft.com/office/drawing/2014/main" id="{7B06B538-FD0B-DC48-8F23-B31339CB7D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098254C2-0463-034F-8678-BD6A00EC9F93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F28103EE-198C-5247-8AAE-993F323A1912}"/>
                    </a:ext>
                  </a:extLst>
                </p:cNvPr>
                <p:cNvSpPr txBox="1"/>
                <p:nvPr/>
              </p:nvSpPr>
              <p:spPr>
                <a:xfrm>
                  <a:off x="4467050" y="3901387"/>
                  <a:ext cx="91028" cy="1243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sz="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0" name="Textfeld 189">
                  <a:extLst>
                    <a:ext uri="{FF2B5EF4-FFF2-40B4-BE49-F238E27FC236}">
                      <a16:creationId xmlns:a16="http://schemas.microsoft.com/office/drawing/2014/main" id="{F28103EE-198C-5247-8AAE-993F323A1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7050" y="3901387"/>
                  <a:ext cx="91028" cy="124364"/>
                </a:xfrm>
                <a:prstGeom prst="rect">
                  <a:avLst/>
                </a:prstGeom>
                <a:blipFill>
                  <a:blip r:embed="rId3"/>
                  <a:stretch>
                    <a:fillRect l="-2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1" name="Rechteck 190">
              <a:extLst>
                <a:ext uri="{FF2B5EF4-FFF2-40B4-BE49-F238E27FC236}">
                  <a16:creationId xmlns:a16="http://schemas.microsoft.com/office/drawing/2014/main" id="{6B585505-305B-424F-A07E-031B2864B9AB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Textfeld 191">
              <a:extLst>
                <a:ext uri="{FF2B5EF4-FFF2-40B4-BE49-F238E27FC236}">
                  <a16:creationId xmlns:a16="http://schemas.microsoft.com/office/drawing/2014/main" id="{37A95E64-F87D-9949-84DE-C3EF533BE0C6}"/>
                </a:ext>
              </a:extLst>
            </p:cNvPr>
            <p:cNvSpPr txBox="1"/>
            <p:nvPr/>
          </p:nvSpPr>
          <p:spPr>
            <a:xfrm>
              <a:off x="4417372" y="3290346"/>
              <a:ext cx="180000" cy="248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accent5">
                      <a:lumMod val="50000"/>
                    </a:schemeClr>
                  </a:solidFill>
                </a:rPr>
                <a:t>+</a:t>
              </a: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86EEA53C-8024-3948-91D7-A10B1C47F211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8227220E-66CD-3C46-8285-1C32A463B927}"/>
                    </a:ext>
                  </a:extLst>
                </p:cNvPr>
                <p:cNvSpPr txBox="1"/>
                <p:nvPr/>
              </p:nvSpPr>
              <p:spPr>
                <a:xfrm>
                  <a:off x="4857585" y="3898099"/>
                  <a:ext cx="91028" cy="1243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sz="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4" name="Textfeld 193">
                  <a:extLst>
                    <a:ext uri="{FF2B5EF4-FFF2-40B4-BE49-F238E27FC236}">
                      <a16:creationId xmlns:a16="http://schemas.microsoft.com/office/drawing/2014/main" id="{8227220E-66CD-3C46-8285-1C32A463B9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57585" y="3898099"/>
                  <a:ext cx="91028" cy="124364"/>
                </a:xfrm>
                <a:prstGeom prst="rect">
                  <a:avLst/>
                </a:prstGeom>
                <a:blipFill>
                  <a:blip r:embed="rId4"/>
                  <a:stretch>
                    <a:fillRect l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5" name="Gerade Verbindung 194">
              <a:extLst>
                <a:ext uri="{FF2B5EF4-FFF2-40B4-BE49-F238E27FC236}">
                  <a16:creationId xmlns:a16="http://schemas.microsoft.com/office/drawing/2014/main" id="{FAF3F8C5-0CC9-8B4A-A09B-D4C4AE0034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Rechteck 195">
              <a:extLst>
                <a:ext uri="{FF2B5EF4-FFF2-40B4-BE49-F238E27FC236}">
                  <a16:creationId xmlns:a16="http://schemas.microsoft.com/office/drawing/2014/main" id="{9AB4EB16-5C0F-054A-981B-28305D47C606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Textfeld 196">
              <a:extLst>
                <a:ext uri="{FF2B5EF4-FFF2-40B4-BE49-F238E27FC236}">
                  <a16:creationId xmlns:a16="http://schemas.microsoft.com/office/drawing/2014/main" id="{E56B748D-7972-AA41-90AE-D32F3EB799CF}"/>
                </a:ext>
              </a:extLst>
            </p:cNvPr>
            <p:cNvSpPr txBox="1"/>
            <p:nvPr/>
          </p:nvSpPr>
          <p:spPr>
            <a:xfrm>
              <a:off x="5183264" y="3604857"/>
              <a:ext cx="180000" cy="248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accent5">
                      <a:lumMod val="50000"/>
                    </a:schemeClr>
                  </a:solidFill>
                </a:rPr>
                <a:t>x</a:t>
              </a:r>
            </a:p>
          </p:txBody>
        </p: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C1A11E1C-F75F-7B41-8230-15638E4596FD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Rechteck 198">
              <a:extLst>
                <a:ext uri="{FF2B5EF4-FFF2-40B4-BE49-F238E27FC236}">
                  <a16:creationId xmlns:a16="http://schemas.microsoft.com/office/drawing/2014/main" id="{2BBB86D2-578D-7244-AD22-0B5A3F947C60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Textfeld 199">
              <a:extLst>
                <a:ext uri="{FF2B5EF4-FFF2-40B4-BE49-F238E27FC236}">
                  <a16:creationId xmlns:a16="http://schemas.microsoft.com/office/drawing/2014/main" id="{DC4C78D7-808B-7144-A0F7-75671EDF6933}"/>
                </a:ext>
              </a:extLst>
            </p:cNvPr>
            <p:cNvSpPr txBox="1"/>
            <p:nvPr/>
          </p:nvSpPr>
          <p:spPr>
            <a:xfrm>
              <a:off x="5183264" y="3291346"/>
              <a:ext cx="180000" cy="248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accent5">
                      <a:lumMod val="50000"/>
                    </a:schemeClr>
                  </a:solidFill>
                </a:rPr>
                <a:t>+</a:t>
              </a:r>
            </a:p>
          </p:txBody>
        </p: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AC70D544-74F1-DE4A-B2AE-C8F4B304C99C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2" name="Textfeld 201">
                  <a:extLst>
                    <a:ext uri="{FF2B5EF4-FFF2-40B4-BE49-F238E27FC236}">
                      <a16:creationId xmlns:a16="http://schemas.microsoft.com/office/drawing/2014/main" id="{98D21A31-E2FE-6542-A0B4-AA61A229813E}"/>
                    </a:ext>
                  </a:extLst>
                </p:cNvPr>
                <p:cNvSpPr txBox="1"/>
                <p:nvPr/>
              </p:nvSpPr>
              <p:spPr>
                <a:xfrm>
                  <a:off x="5227379" y="3906453"/>
                  <a:ext cx="109509" cy="129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GB" sz="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2" name="Textfeld 201">
                  <a:extLst>
                    <a:ext uri="{FF2B5EF4-FFF2-40B4-BE49-F238E27FC236}">
                      <a16:creationId xmlns:a16="http://schemas.microsoft.com/office/drawing/2014/main" id="{98D21A31-E2FE-6542-A0B4-AA61A229813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7379" y="3906453"/>
                  <a:ext cx="109509" cy="129114"/>
                </a:xfrm>
                <a:prstGeom prst="rect">
                  <a:avLst/>
                </a:prstGeom>
                <a:blipFill>
                  <a:blip r:embed="rId5"/>
                  <a:stretch>
                    <a:fillRect l="-28571" r="-14286" b="-3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3" name="Gerade Verbindung 202">
              <a:extLst>
                <a:ext uri="{FF2B5EF4-FFF2-40B4-BE49-F238E27FC236}">
                  <a16:creationId xmlns:a16="http://schemas.microsoft.com/office/drawing/2014/main" id="{B000B3E4-FC75-6C45-81DC-A8C9CDE7AD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>
              <a:extLst>
                <a:ext uri="{FF2B5EF4-FFF2-40B4-BE49-F238E27FC236}">
                  <a16:creationId xmlns:a16="http://schemas.microsoft.com/office/drawing/2014/main" id="{962C6714-EDE5-DB4E-9ABC-C4F3E81B082A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4B4D3F97-49B1-B94A-82CD-B92F08486F99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63DFEAD8-FE86-4844-A1E3-CBCD531763E4}"/>
                    </a:ext>
                  </a:extLst>
                </p:cNvPr>
                <p:cNvSpPr txBox="1"/>
                <p:nvPr/>
              </p:nvSpPr>
              <p:spPr>
                <a:xfrm>
                  <a:off x="5579391" y="3899849"/>
                  <a:ext cx="109509" cy="12911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∫</m:t>
                        </m:r>
                      </m:oMath>
                    </m:oMathPara>
                  </a14:m>
                  <a:endParaRPr lang="en-GB" sz="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feld 205">
                  <a:extLst>
                    <a:ext uri="{FF2B5EF4-FFF2-40B4-BE49-F238E27FC236}">
                      <a16:creationId xmlns:a16="http://schemas.microsoft.com/office/drawing/2014/main" id="{63DFEAD8-FE86-4844-A1E3-CBCD53176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79391" y="3899849"/>
                  <a:ext cx="109509" cy="129114"/>
                </a:xfrm>
                <a:prstGeom prst="rect">
                  <a:avLst/>
                </a:prstGeom>
                <a:blipFill>
                  <a:blip r:embed="rId6"/>
                  <a:stretch>
                    <a:fillRect l="-25000" r="-12500" b="-222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7" name="Gerade Verbindung 206">
              <a:extLst>
                <a:ext uri="{FF2B5EF4-FFF2-40B4-BE49-F238E27FC236}">
                  <a16:creationId xmlns:a16="http://schemas.microsoft.com/office/drawing/2014/main" id="{B73780EC-96AD-D446-A8FC-793CF63502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188427C9-EA6F-8743-B31D-849A5CF91106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F3262DDE-387A-C04D-A6D5-136448280213}"/>
                    </a:ext>
                  </a:extLst>
                </p:cNvPr>
                <p:cNvSpPr txBox="1"/>
                <p:nvPr/>
              </p:nvSpPr>
              <p:spPr>
                <a:xfrm>
                  <a:off x="5935374" y="3567037"/>
                  <a:ext cx="91028" cy="1243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6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GB" sz="6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feld 208">
                  <a:extLst>
                    <a:ext uri="{FF2B5EF4-FFF2-40B4-BE49-F238E27FC236}">
                      <a16:creationId xmlns:a16="http://schemas.microsoft.com/office/drawing/2014/main" id="{F3262DDE-387A-C04D-A6D5-1364482802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5374" y="3567037"/>
                  <a:ext cx="91028" cy="124364"/>
                </a:xfrm>
                <a:prstGeom prst="rect">
                  <a:avLst/>
                </a:prstGeom>
                <a:blipFill>
                  <a:blip r:embed="rId7"/>
                  <a:stretch>
                    <a:fillRect r="-16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0" name="Rechteck 209">
              <a:extLst>
                <a:ext uri="{FF2B5EF4-FFF2-40B4-BE49-F238E27FC236}">
                  <a16:creationId xmlns:a16="http://schemas.microsoft.com/office/drawing/2014/main" id="{F9248016-B1FE-D94D-BE8F-6C5DBE1CC738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1" name="Textfeld 210">
              <a:extLst>
                <a:ext uri="{FF2B5EF4-FFF2-40B4-BE49-F238E27FC236}">
                  <a16:creationId xmlns:a16="http://schemas.microsoft.com/office/drawing/2014/main" id="{59C0A7C7-9226-EB45-8F9C-5FEA814EE6BC}"/>
                </a:ext>
              </a:extLst>
            </p:cNvPr>
            <p:cNvSpPr txBox="1"/>
            <p:nvPr/>
          </p:nvSpPr>
          <p:spPr>
            <a:xfrm>
              <a:off x="5885724" y="3816289"/>
              <a:ext cx="180000" cy="2487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600" dirty="0">
                  <a:solidFill>
                    <a:schemeClr val="accent5">
                      <a:lumMod val="50000"/>
                    </a:schemeClr>
                  </a:solidFill>
                </a:rPr>
                <a:t>x</a:t>
              </a:r>
            </a:p>
          </p:txBody>
        </p:sp>
        <p:cxnSp>
          <p:nvCxnSpPr>
            <p:cNvPr id="212" name="Gerade Verbindung mit Pfeil 211">
              <a:extLst>
                <a:ext uri="{FF2B5EF4-FFF2-40B4-BE49-F238E27FC236}">
                  <a16:creationId xmlns:a16="http://schemas.microsoft.com/office/drawing/2014/main" id="{36EA080E-D008-0A45-BD1A-497127A393A5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uppieren 111">
            <a:extLst>
              <a:ext uri="{FF2B5EF4-FFF2-40B4-BE49-F238E27FC236}">
                <a16:creationId xmlns:a16="http://schemas.microsoft.com/office/drawing/2014/main" id="{4AA47912-3D07-7044-8CB7-D9EE4F3D2EEA}"/>
              </a:ext>
            </a:extLst>
          </p:cNvPr>
          <p:cNvGrpSpPr/>
          <p:nvPr/>
        </p:nvGrpSpPr>
        <p:grpSpPr>
          <a:xfrm rot="5400000">
            <a:off x="6673405" y="1901038"/>
            <a:ext cx="540925" cy="1206212"/>
            <a:chOff x="3921008" y="1467581"/>
            <a:chExt cx="387353" cy="863761"/>
          </a:xfrm>
        </p:grpSpPr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EF32968F-9F90-7549-AE62-FED83E219527}"/>
                </a:ext>
              </a:extLst>
            </p:cNvPr>
            <p:cNvCxnSpPr>
              <a:stCxn id="116" idx="0"/>
              <a:endCxn id="117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47CC4F20-D4E8-104F-BA47-8F009D98A6C1}"/>
                </a:ext>
              </a:extLst>
            </p:cNvPr>
            <p:cNvCxnSpPr>
              <a:stCxn id="117" idx="0"/>
              <a:endCxn id="115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26741C05-BE12-E04D-BAA1-88F66E9682C7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535DC5E7-7EE1-014F-9867-5D6D0D6E7CE3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2F3A9BF-C812-B041-8110-19C8A8523B78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8" name="Gekrümmte Verbindung 117">
              <a:extLst>
                <a:ext uri="{FF2B5EF4-FFF2-40B4-BE49-F238E27FC236}">
                  <a16:creationId xmlns:a16="http://schemas.microsoft.com/office/drawing/2014/main" id="{AD11E5EC-E6C9-E347-86AE-10A93F81E298}"/>
                </a:ext>
              </a:extLst>
            </p:cNvPr>
            <p:cNvCxnSpPr>
              <a:stCxn id="117" idx="5"/>
              <a:endCxn id="117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Rechteck 118">
              <a:extLst>
                <a:ext uri="{FF2B5EF4-FFF2-40B4-BE49-F238E27FC236}">
                  <a16:creationId xmlns:a16="http://schemas.microsoft.com/office/drawing/2014/main" id="{A07A44E4-81AC-2544-858A-8556B934B80F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20" name="Google Shape;225;p21">
            <a:extLst>
              <a:ext uri="{FF2B5EF4-FFF2-40B4-BE49-F238E27FC236}">
                <a16:creationId xmlns:a16="http://schemas.microsoft.com/office/drawing/2014/main" id="{D6B12B95-1659-5B4B-9648-FAF606FF2FB8}"/>
              </a:ext>
            </a:extLst>
          </p:cNvPr>
          <p:cNvSpPr txBox="1">
            <a:spLocks/>
          </p:cNvSpPr>
          <p:nvPr/>
        </p:nvSpPr>
        <p:spPr>
          <a:xfrm>
            <a:off x="729742" y="4272855"/>
            <a:ext cx="3671887" cy="564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Font typeface="Roboto Light"/>
              <a:buNone/>
              <a:defRPr sz="900" b="0" i="0" u="none" strike="noStrike" cap="none">
                <a:solidFill>
                  <a:srgbClr val="48FFD5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/>
            <a:r>
              <a:rPr lang="de-DE" sz="1200" dirty="0"/>
              <a:t>Daten • </a:t>
            </a:r>
            <a:r>
              <a:rPr lang="de-DE" sz="1200" dirty="0" err="1"/>
              <a:t>Preprocessing</a:t>
            </a:r>
            <a:r>
              <a:rPr lang="de-DE" sz="1200" dirty="0"/>
              <a:t> • Model-</a:t>
            </a:r>
          </a:p>
          <a:p>
            <a:pPr marL="0" indent="0"/>
            <a:r>
              <a:rPr lang="de-DE" sz="1200" dirty="0" err="1"/>
              <a:t>architektur</a:t>
            </a:r>
            <a:r>
              <a:rPr lang="de-DE" sz="1200" dirty="0"/>
              <a:t> • Performance • Fazit</a:t>
            </a:r>
          </a:p>
        </p:txBody>
      </p:sp>
      <p:sp>
        <p:nvSpPr>
          <p:cNvPr id="121" name="Google Shape;226;p21">
            <a:extLst>
              <a:ext uri="{FF2B5EF4-FFF2-40B4-BE49-F238E27FC236}">
                <a16:creationId xmlns:a16="http://schemas.microsoft.com/office/drawing/2014/main" id="{B0B8C1B9-0422-084D-ADBB-8FA32AB6307B}"/>
              </a:ext>
            </a:extLst>
          </p:cNvPr>
          <p:cNvSpPr txBox="1">
            <a:spLocks/>
          </p:cNvSpPr>
          <p:nvPr/>
        </p:nvSpPr>
        <p:spPr>
          <a:xfrm>
            <a:off x="4866408" y="3994922"/>
            <a:ext cx="857489" cy="936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es" sz="3000" dirty="0"/>
              <a:t>04</a:t>
            </a:r>
          </a:p>
        </p:txBody>
      </p:sp>
      <p:sp>
        <p:nvSpPr>
          <p:cNvPr id="122" name="Google Shape;229;p21">
            <a:extLst>
              <a:ext uri="{FF2B5EF4-FFF2-40B4-BE49-F238E27FC236}">
                <a16:creationId xmlns:a16="http://schemas.microsoft.com/office/drawing/2014/main" id="{3A9A94E3-C9C1-C64E-8298-7522C66FB0A4}"/>
              </a:ext>
            </a:extLst>
          </p:cNvPr>
          <p:cNvSpPr txBox="1">
            <a:spLocks/>
          </p:cNvSpPr>
          <p:nvPr/>
        </p:nvSpPr>
        <p:spPr>
          <a:xfrm>
            <a:off x="729742" y="4001808"/>
            <a:ext cx="3671887" cy="333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de-DE" sz="2000" dirty="0"/>
              <a:t>Lösungsansatz</a:t>
            </a:r>
          </a:p>
        </p:txBody>
      </p: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9F6EBF37-0443-9245-8123-6E11003D43D5}"/>
              </a:ext>
            </a:extLst>
          </p:cNvPr>
          <p:cNvGrpSpPr/>
          <p:nvPr/>
        </p:nvGrpSpPr>
        <p:grpSpPr>
          <a:xfrm>
            <a:off x="6736119" y="4101889"/>
            <a:ext cx="524987" cy="722690"/>
            <a:chOff x="7316507" y="4181610"/>
            <a:chExt cx="524987" cy="722690"/>
          </a:xfrm>
        </p:grpSpPr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D8EB8FF8-5ACB-A74E-8CF6-E1CF57B863DA}"/>
                </a:ext>
              </a:extLst>
            </p:cNvPr>
            <p:cNvSpPr/>
            <p:nvPr/>
          </p:nvSpPr>
          <p:spPr>
            <a:xfrm>
              <a:off x="7471722" y="4700909"/>
              <a:ext cx="213386" cy="182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Freihandform 153">
              <a:extLst>
                <a:ext uri="{FF2B5EF4-FFF2-40B4-BE49-F238E27FC236}">
                  <a16:creationId xmlns:a16="http://schemas.microsoft.com/office/drawing/2014/main" id="{D3F4D88F-BE4B-5141-9949-BF3BF81AC725}"/>
                </a:ext>
              </a:extLst>
            </p:cNvPr>
            <p:cNvSpPr/>
            <p:nvPr/>
          </p:nvSpPr>
          <p:spPr>
            <a:xfrm flipH="1">
              <a:off x="7316507" y="4181610"/>
              <a:ext cx="524987" cy="534114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166" name="Gerade Verbindung 165">
              <a:extLst>
                <a:ext uri="{FF2B5EF4-FFF2-40B4-BE49-F238E27FC236}">
                  <a16:creationId xmlns:a16="http://schemas.microsoft.com/office/drawing/2014/main" id="{400A67F7-CDC4-7744-83B5-C7833380EA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93789" y="4865146"/>
              <a:ext cx="203200" cy="28574"/>
            </a:xfrm>
            <a:prstGeom prst="line">
              <a:avLst/>
            </a:prstGeom>
            <a:ln w="508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164">
              <a:extLst>
                <a:ext uri="{FF2B5EF4-FFF2-40B4-BE49-F238E27FC236}">
                  <a16:creationId xmlns:a16="http://schemas.microsoft.com/office/drawing/2014/main" id="{6E3A1649-DF47-3342-A60F-2E0D0D313B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6438" y="4802403"/>
              <a:ext cx="203200" cy="28574"/>
            </a:xfrm>
            <a:prstGeom prst="line">
              <a:avLst/>
            </a:prstGeom>
            <a:ln w="381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163">
              <a:extLst>
                <a:ext uri="{FF2B5EF4-FFF2-40B4-BE49-F238E27FC236}">
                  <a16:creationId xmlns:a16="http://schemas.microsoft.com/office/drawing/2014/main" id="{CA8B373B-8EB2-1A44-8B98-9857A5E67D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74897" y="4736834"/>
              <a:ext cx="203200" cy="28574"/>
            </a:xfrm>
            <a:prstGeom prst="line">
              <a:avLst/>
            </a:prstGeom>
            <a:ln w="381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Freihandform 158">
              <a:extLst>
                <a:ext uri="{FF2B5EF4-FFF2-40B4-BE49-F238E27FC236}">
                  <a16:creationId xmlns:a16="http://schemas.microsoft.com/office/drawing/2014/main" id="{AD889701-F801-A74C-9F59-20A39CAECFE1}"/>
                </a:ext>
              </a:extLst>
            </p:cNvPr>
            <p:cNvSpPr/>
            <p:nvPr/>
          </p:nvSpPr>
          <p:spPr>
            <a:xfrm>
              <a:off x="7471722" y="4722072"/>
              <a:ext cx="212724" cy="182228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174" name="Freihandform 173">
              <a:extLst>
                <a:ext uri="{FF2B5EF4-FFF2-40B4-BE49-F238E27FC236}">
                  <a16:creationId xmlns:a16="http://schemas.microsoft.com/office/drawing/2014/main" id="{A4F868C7-D09B-6840-BF12-A0FDCDD80715}"/>
                </a:ext>
              </a:extLst>
            </p:cNvPr>
            <p:cNvSpPr/>
            <p:nvPr/>
          </p:nvSpPr>
          <p:spPr>
            <a:xfrm rot="2715907" flipH="1">
              <a:off x="7396163" y="4329924"/>
              <a:ext cx="361886" cy="359747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6CC4F648-DB9E-5541-B8B7-0ADDB7117C68}"/>
                </a:ext>
              </a:extLst>
            </p:cNvPr>
            <p:cNvSpPr/>
            <p:nvPr/>
          </p:nvSpPr>
          <p:spPr>
            <a:xfrm rot="18874853" flipH="1">
              <a:off x="7464516" y="4340230"/>
              <a:ext cx="114737" cy="164750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BDDACD87-9710-F74C-A7AE-987BFBDEB27C}"/>
                </a:ext>
              </a:extLst>
            </p:cNvPr>
            <p:cNvCxnSpPr>
              <a:cxnSpLocks/>
            </p:cNvCxnSpPr>
            <p:nvPr/>
          </p:nvCxnSpPr>
          <p:spPr>
            <a:xfrm>
              <a:off x="7477125" y="4864100"/>
              <a:ext cx="26705" cy="19037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Gerade Verbindung 214">
              <a:extLst>
                <a:ext uri="{FF2B5EF4-FFF2-40B4-BE49-F238E27FC236}">
                  <a16:creationId xmlns:a16="http://schemas.microsoft.com/office/drawing/2014/main" id="{4A7CB5F1-A170-BC41-9074-1CA96A27A011}"/>
                </a:ext>
              </a:extLst>
            </p:cNvPr>
            <p:cNvCxnSpPr>
              <a:cxnSpLocks/>
            </p:cNvCxnSpPr>
            <p:nvPr/>
          </p:nvCxnSpPr>
          <p:spPr>
            <a:xfrm>
              <a:off x="7400515" y="4834661"/>
              <a:ext cx="105185" cy="45314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HIGH-LEVEL AUFBAU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2" name="Gruppieren 91">
            <a:extLst>
              <a:ext uri="{FF2B5EF4-FFF2-40B4-BE49-F238E27FC236}">
                <a16:creationId xmlns:a16="http://schemas.microsoft.com/office/drawing/2014/main" id="{AEDA817F-C4C4-554D-95AE-3F249702DEDA}"/>
              </a:ext>
            </a:extLst>
          </p:cNvPr>
          <p:cNvGrpSpPr/>
          <p:nvPr/>
        </p:nvGrpSpPr>
        <p:grpSpPr>
          <a:xfrm>
            <a:off x="1321279" y="2761740"/>
            <a:ext cx="6501441" cy="2135851"/>
            <a:chOff x="2573594" y="2217807"/>
            <a:chExt cx="6501441" cy="2135851"/>
          </a:xfrm>
        </p:grpSpPr>
        <p:sp>
          <p:nvSpPr>
            <p:cNvPr id="149" name="Textfeld 148">
              <a:extLst>
                <a:ext uri="{FF2B5EF4-FFF2-40B4-BE49-F238E27FC236}">
                  <a16:creationId xmlns:a16="http://schemas.microsoft.com/office/drawing/2014/main" id="{FC687D31-1B1E-9E47-AC3D-1DE87DD94573}"/>
                </a:ext>
              </a:extLst>
            </p:cNvPr>
            <p:cNvSpPr txBox="1"/>
            <p:nvPr/>
          </p:nvSpPr>
          <p:spPr>
            <a:xfrm>
              <a:off x="7283981" y="3080146"/>
              <a:ext cx="1791054" cy="52322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Input zum aktuellen Zeitpunkt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8B09E12D-299C-4F4B-9878-AA25CC2F0D7C}"/>
                    </a:ext>
                  </a:extLst>
                </p:cNvPr>
                <p:cNvSpPr txBox="1"/>
                <p:nvPr/>
              </p:nvSpPr>
              <p:spPr>
                <a:xfrm>
                  <a:off x="3573576" y="2217807"/>
                  <a:ext cx="4113242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4000" b="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4000" b="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4000" b="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4000" b="0" i="1" smtClean="0">
                                <a:solidFill>
                                  <a:srgbClr val="FFCB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4000" b="0" i="1" smtClean="0">
                                <a:solidFill>
                                  <a:srgbClr val="FFCBFF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4000" b="0" i="1" smtClean="0">
                                <a:solidFill>
                                  <a:srgbClr val="FFCB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de-DE" sz="4000" b="0" i="1" smtClean="0">
                            <a:solidFill>
                              <a:srgbClr val="FFCB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sz="400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4000" b="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4000" i="1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4000" b="0" i="1" smtClean="0">
                                <a:solidFill>
                                  <a:srgbClr val="FCFFB2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de-DE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4000" b="0" i="1" smtClean="0">
                            <a:solidFill>
                              <a:srgbClr val="FFCBFF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de-DE" sz="4000" b="0" i="1" smtClean="0">
                                <a:solidFill>
                                  <a:srgbClr val="FF8C8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4000" b="0" i="1" smtClean="0">
                                <a:solidFill>
                                  <a:srgbClr val="FF8C8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4000" b="0" i="1" smtClean="0">
                                <a:solidFill>
                                  <a:srgbClr val="FF8C82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de-DE" sz="4000" b="0" i="1" smtClean="0">
                            <a:solidFill>
                              <a:srgbClr val="FFCB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de-DE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GB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8B09E12D-299C-4F4B-9878-AA25CC2F0D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3576" y="2217807"/>
                  <a:ext cx="4113242" cy="707886"/>
                </a:xfrm>
                <a:prstGeom prst="rect">
                  <a:avLst/>
                </a:prstGeom>
                <a:blipFill>
                  <a:blip r:embed="rId3"/>
                  <a:stretch>
                    <a:fillRect r="-1538" b="-2631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0D3EEDD6-62CA-1B45-B1CB-9FC3246EDBFF}"/>
                </a:ext>
              </a:extLst>
            </p:cNvPr>
            <p:cNvSpPr txBox="1"/>
            <p:nvPr/>
          </p:nvSpPr>
          <p:spPr>
            <a:xfrm>
              <a:off x="2573594" y="3248857"/>
              <a:ext cx="1367682" cy="307777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Neuer</a:t>
              </a:r>
              <a:r>
                <a:rPr lang="en-GB" dirty="0">
                  <a:solidFill>
                    <a:schemeClr val="bg1"/>
                  </a:solidFill>
                </a:rPr>
                <a:t> Hidden</a:t>
              </a:r>
            </a:p>
            <a:p>
              <a:pPr algn="ctr"/>
              <a:r>
                <a:rPr lang="en-GB" dirty="0" err="1">
                  <a:solidFill>
                    <a:schemeClr val="bg1"/>
                  </a:solidFill>
                </a:rPr>
                <a:t>Zustand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8BF101FC-BDD6-A543-A6FC-40910E8C37A7}"/>
                    </a:ext>
                  </a:extLst>
                </p:cNvPr>
                <p:cNvSpPr txBox="1"/>
                <p:nvPr/>
              </p:nvSpPr>
              <p:spPr>
                <a:xfrm>
                  <a:off x="3777198" y="3830438"/>
                  <a:ext cx="2123440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r>
                    <a:rPr lang="en-GB" dirty="0">
                      <a:solidFill>
                        <a:schemeClr val="bg1"/>
                      </a:solidFill>
                    </a:rPr>
                    <a:t>RNN-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Funktion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 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abhängig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 von Parameter </a:t>
                  </a:r>
                  <a14:m>
                    <m:oMath xmlns:m="http://schemas.openxmlformats.org/officeDocument/2006/math"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feld 145">
                  <a:extLst>
                    <a:ext uri="{FF2B5EF4-FFF2-40B4-BE49-F238E27FC236}">
                      <a16:creationId xmlns:a16="http://schemas.microsoft.com/office/drawing/2014/main" id="{8BF101FC-BDD6-A543-A6FC-40910E8C37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7198" y="3830438"/>
                  <a:ext cx="2123440" cy="523220"/>
                </a:xfrm>
                <a:prstGeom prst="rect">
                  <a:avLst/>
                </a:prstGeom>
                <a:blipFill>
                  <a:blip r:embed="rId6"/>
                  <a:stretch>
                    <a:fillRect l="-592" b="-95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8" name="Textfeld 147">
              <a:extLst>
                <a:ext uri="{FF2B5EF4-FFF2-40B4-BE49-F238E27FC236}">
                  <a16:creationId xmlns:a16="http://schemas.microsoft.com/office/drawing/2014/main" id="{E338BEAC-B9E6-3246-812C-22FE50E3025E}"/>
                </a:ext>
              </a:extLst>
            </p:cNvPr>
            <p:cNvSpPr txBox="1"/>
            <p:nvPr/>
          </p:nvSpPr>
          <p:spPr>
            <a:xfrm>
              <a:off x="6345186" y="3829665"/>
              <a:ext cx="1715534" cy="523993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Vorheriger Zustand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68DEC1E7-C5A8-0346-B509-9FFE9EFD3D67}"/>
                </a:ext>
              </a:extLst>
            </p:cNvPr>
            <p:cNvCxnSpPr>
              <a:stCxn id="79" idx="0"/>
            </p:cNvCxnSpPr>
            <p:nvPr/>
          </p:nvCxnSpPr>
          <p:spPr>
            <a:xfrm flipV="1">
              <a:off x="3257435" y="2925693"/>
              <a:ext cx="430645" cy="323164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A80318CC-F131-F840-B901-54AE8178F9A3}"/>
                </a:ext>
              </a:extLst>
            </p:cNvPr>
            <p:cNvCxnSpPr>
              <a:cxnSpLocks/>
              <a:stCxn id="146" idx="0"/>
            </p:cNvCxnSpPr>
            <p:nvPr/>
          </p:nvCxnSpPr>
          <p:spPr>
            <a:xfrm flipV="1">
              <a:off x="4838918" y="2925693"/>
              <a:ext cx="195508" cy="904745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60D612CD-C1A5-F54B-8BE8-017AB352EEC7}"/>
                </a:ext>
              </a:extLst>
            </p:cNvPr>
            <p:cNvCxnSpPr>
              <a:cxnSpLocks/>
              <a:stCxn id="148" idx="0"/>
            </p:cNvCxnSpPr>
            <p:nvPr/>
          </p:nvCxnSpPr>
          <p:spPr>
            <a:xfrm flipH="1" flipV="1">
              <a:off x="6075680" y="2925693"/>
              <a:ext cx="1127273" cy="903972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9019C727-2FDE-EE43-8F4D-1F9DD4629E70}"/>
                </a:ext>
              </a:extLst>
            </p:cNvPr>
            <p:cNvCxnSpPr>
              <a:cxnSpLocks/>
              <a:stCxn id="149" idx="0"/>
            </p:cNvCxnSpPr>
            <p:nvPr/>
          </p:nvCxnSpPr>
          <p:spPr>
            <a:xfrm flipH="1" flipV="1">
              <a:off x="6990080" y="2925693"/>
              <a:ext cx="1189428" cy="154453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EBEF2C0-3B1F-4848-A7F0-A1E8181E34E5}"/>
              </a:ext>
            </a:extLst>
          </p:cNvPr>
          <p:cNvGrpSpPr/>
          <p:nvPr/>
        </p:nvGrpSpPr>
        <p:grpSpPr>
          <a:xfrm>
            <a:off x="1132181" y="1052099"/>
            <a:ext cx="6879638" cy="1528790"/>
            <a:chOff x="1132181" y="1709034"/>
            <a:chExt cx="6879638" cy="152879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70F1AE3-1CE3-A74F-99DB-7082B217562F}"/>
                </a:ext>
              </a:extLst>
            </p:cNvPr>
            <p:cNvSpPr/>
            <p:nvPr/>
          </p:nvSpPr>
          <p:spPr>
            <a:xfrm>
              <a:off x="4160974" y="1802391"/>
              <a:ext cx="822051" cy="5336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289EE559-4C3C-5A44-AF38-15DB50E1C004}"/>
                    </a:ext>
                  </a:extLst>
                </p:cNvPr>
                <p:cNvSpPr/>
                <p:nvPr/>
              </p:nvSpPr>
              <p:spPr>
                <a:xfrm>
                  <a:off x="1132181" y="2313541"/>
                  <a:ext cx="1480071" cy="924283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hteck 33">
                  <a:extLst>
                    <a:ext uri="{FF2B5EF4-FFF2-40B4-BE49-F238E27FC236}">
                      <a16:creationId xmlns:a16="http://schemas.microsoft.com/office/drawing/2014/main" id="{289EE559-4C3C-5A44-AF38-15DB50E1C00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181" y="2313541"/>
                  <a:ext cx="1480071" cy="92428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4F97DF5A-5B4A-7B41-8AAC-E431DB6A77DD}"/>
                    </a:ext>
                  </a:extLst>
                </p:cNvPr>
                <p:cNvSpPr/>
                <p:nvPr/>
              </p:nvSpPr>
              <p:spPr>
                <a:xfrm>
                  <a:off x="6531748" y="2313541"/>
                  <a:ext cx="1480071" cy="924283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Rechteck 34">
                  <a:extLst>
                    <a:ext uri="{FF2B5EF4-FFF2-40B4-BE49-F238E27FC236}">
                      <a16:creationId xmlns:a16="http://schemas.microsoft.com/office/drawing/2014/main" id="{4F97DF5A-5B4A-7B41-8AAC-E431DB6A77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748" y="2313541"/>
                  <a:ext cx="1480071" cy="92428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Gerade Verbindung mit Pfeil 35">
              <a:extLst>
                <a:ext uri="{FF2B5EF4-FFF2-40B4-BE49-F238E27FC236}">
                  <a16:creationId xmlns:a16="http://schemas.microsoft.com/office/drawing/2014/main" id="{73236CFD-7150-4645-B073-F564F1C61095}"/>
                </a:ext>
              </a:extLst>
            </p:cNvPr>
            <p:cNvCxnSpPr>
              <a:cxnSpLocks/>
              <a:stCxn id="38" idx="3"/>
              <a:endCxn id="35" idx="1"/>
            </p:cNvCxnSpPr>
            <p:nvPr/>
          </p:nvCxnSpPr>
          <p:spPr>
            <a:xfrm>
              <a:off x="5312036" y="2775683"/>
              <a:ext cx="1219712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mit Pfeil 36">
              <a:extLst>
                <a:ext uri="{FF2B5EF4-FFF2-40B4-BE49-F238E27FC236}">
                  <a16:creationId xmlns:a16="http://schemas.microsoft.com/office/drawing/2014/main" id="{D0342A62-747B-E045-98C3-EF6570307704}"/>
                </a:ext>
              </a:extLst>
            </p:cNvPr>
            <p:cNvCxnSpPr>
              <a:cxnSpLocks/>
              <a:stCxn id="34" idx="3"/>
              <a:endCxn id="38" idx="1"/>
            </p:cNvCxnSpPr>
            <p:nvPr/>
          </p:nvCxnSpPr>
          <p:spPr>
            <a:xfrm>
              <a:off x="2612252" y="2775683"/>
              <a:ext cx="121971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21DC5204-98B3-8C45-B013-FC09A1BBE14C}"/>
                </a:ext>
              </a:extLst>
            </p:cNvPr>
            <p:cNvSpPr/>
            <p:nvPr/>
          </p:nvSpPr>
          <p:spPr>
            <a:xfrm>
              <a:off x="3831965" y="2313541"/>
              <a:ext cx="1480071" cy="924283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accent5">
                      <a:lumMod val="50000"/>
                    </a:schemeClr>
                  </a:solidFill>
                </a:rPr>
                <a:t>RNN </a:t>
              </a:r>
              <a:r>
                <a:rPr lang="de-DE" sz="2000" dirty="0" err="1">
                  <a:solidFill>
                    <a:schemeClr val="accent5">
                      <a:lumMod val="50000"/>
                    </a:schemeClr>
                  </a:solidFill>
                </a:rPr>
                <a:t>layer</a:t>
              </a:r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15D05623-AE51-364D-B28A-6411A888E20B}"/>
                </a:ext>
              </a:extLst>
            </p:cNvPr>
            <p:cNvSpPr/>
            <p:nvPr/>
          </p:nvSpPr>
          <p:spPr>
            <a:xfrm>
              <a:off x="4483509" y="1709034"/>
              <a:ext cx="176980" cy="175137"/>
            </a:xfrm>
            <a:prstGeom prst="rect">
              <a:avLst/>
            </a:prstGeom>
            <a:solidFill>
              <a:srgbClr val="FC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1" name="Gerade Verbindung mit Pfeil 40">
              <a:extLst>
                <a:ext uri="{FF2B5EF4-FFF2-40B4-BE49-F238E27FC236}">
                  <a16:creationId xmlns:a16="http://schemas.microsoft.com/office/drawing/2014/main" id="{880A3D2A-F631-B74E-B28A-5E5C5729B54D}"/>
                </a:ext>
              </a:extLst>
            </p:cNvPr>
            <p:cNvCxnSpPr>
              <a:cxnSpLocks/>
            </p:cNvCxnSpPr>
            <p:nvPr/>
          </p:nvCxnSpPr>
          <p:spPr>
            <a:xfrm>
              <a:off x="4420687" y="2339437"/>
              <a:ext cx="22225" cy="16579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7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HIGH-LEVEL AUFBAU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B09E12D-299C-4F4B-9878-AA25CC2F0D7C}"/>
                  </a:ext>
                </a:extLst>
              </p:cNvPr>
              <p:cNvSpPr txBox="1"/>
              <p:nvPr/>
            </p:nvSpPr>
            <p:spPr>
              <a:xfrm>
                <a:off x="684213" y="2877837"/>
                <a:ext cx="5045869" cy="1811108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de-DE" sz="30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Hidden State</a:t>
                </a:r>
              </a:p>
              <a:p>
                <a:endParaRPr lang="de-DE" sz="8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3000" i="1" smtClean="0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000" i="1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000" i="1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000" i="1" smtClean="0">
                              <a:solidFill>
                                <a:srgbClr val="FFCB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000" i="1">
                              <a:solidFill>
                                <a:srgbClr val="FFCBFF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3000" i="1">
                              <a:solidFill>
                                <a:srgbClr val="FFC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de-DE" sz="3000" i="1">
                              <a:solidFill>
                                <a:srgbClr val="FFCB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de-DE" sz="3000" i="1" smtClean="0">
                                  <a:solidFill>
                                    <a:srgbClr val="FCFFB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000" i="1">
                                  <a:solidFill>
                                    <a:srgbClr val="FCFFB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3000" i="1">
                                  <a:solidFill>
                                    <a:srgbClr val="FCFFB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3000" i="1">
                                  <a:solidFill>
                                    <a:srgbClr val="FCFFB2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de-DE" sz="3000" i="1">
                              <a:solidFill>
                                <a:srgbClr val="FFCBFF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de-DE" sz="3000" i="1" smtClean="0">
                                  <a:solidFill>
                                    <a:srgbClr val="FF8C8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3000" i="1">
                                  <a:solidFill>
                                    <a:srgbClr val="FF8C8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de-DE" sz="3000" i="1">
                                  <a:solidFill>
                                    <a:srgbClr val="FF8C82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de-DE" sz="3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de-DE" sz="3000" b="0" dirty="0">
                    <a:solidFill>
                      <a:schemeClr val="bg1"/>
                    </a:solidFill>
                  </a:rPr>
                  <a:t>   </a:t>
                </a:r>
                <a:r>
                  <a:rPr lang="de-DE" sz="1800" b="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sz="300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3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sz="3000" b="0" i="1" smtClean="0">
                            <a:solidFill>
                              <a:srgbClr val="FFCB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sz="3000" b="0" i="0" smtClean="0">
                            <a:solidFill>
                              <a:srgbClr val="FFCB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fName>
                      <m:e>
                        <m:d>
                          <m:dPr>
                            <m:ctrlPr>
                              <a:rPr lang="de-DE" sz="3000" b="0" i="1" smtClean="0">
                                <a:solidFill>
                                  <a:srgbClr val="FFCB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hh</m:t>
                                </m:r>
                              </m:sub>
                              <m:sup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sz="3000" b="0" i="1" smtClean="0">
                                    <a:solidFill>
                                      <a:srgbClr val="FCFFB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000" b="0" i="1" smtClean="0">
                                    <a:solidFill>
                                      <a:srgbClr val="FCFFB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de-DE" sz="3000" b="0" i="1" smtClean="0">
                                    <a:solidFill>
                                      <a:srgbClr val="FCFFB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DE" sz="3000" b="0" i="1" smtClean="0">
                                    <a:solidFill>
                                      <a:srgbClr val="FCFFB2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de-DE" sz="3000" b="0" i="1" smtClean="0">
                                <a:solidFill>
                                  <a:srgbClr val="FFCBFF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𝑥h</m:t>
                                </m:r>
                              </m:sub>
                              <m:sup>
                                <m:r>
                                  <a:rPr lang="de-DE" sz="3000" b="0" i="1" smtClean="0">
                                    <a:solidFill>
                                      <a:srgbClr val="FFCB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sSub>
                              <m:sSubPr>
                                <m:ctrlPr>
                                  <a:rPr lang="de-DE" sz="3000" b="0" i="1" smtClean="0">
                                    <a:solidFill>
                                      <a:srgbClr val="FF8C8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3000" b="0" i="1" smtClean="0">
                                    <a:solidFill>
                                      <a:srgbClr val="FF8C82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DE" sz="3000" b="0" i="1" smtClean="0">
                                    <a:solidFill>
                                      <a:srgbClr val="FF8C82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de-DE" sz="3000" dirty="0">
                  <a:solidFill>
                    <a:srgbClr val="FFCBFF"/>
                  </a:solidFill>
                </a:endParaRPr>
              </a:p>
              <a:p>
                <a:endParaRPr lang="de-DE" sz="3000" b="0" dirty="0">
                  <a:solidFill>
                    <a:schemeClr val="bg1"/>
                  </a:solidFill>
                </a:endParaRPr>
              </a:p>
              <a:p>
                <a:endParaRPr lang="de-DE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8" name="Textfeld 77">
                <a:extLst>
                  <a:ext uri="{FF2B5EF4-FFF2-40B4-BE49-F238E27FC236}">
                    <a16:creationId xmlns:a16="http://schemas.microsoft.com/office/drawing/2014/main" id="{8B09E12D-299C-4F4B-9878-AA25CC2F0D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2877837"/>
                <a:ext cx="5045869" cy="1811108"/>
              </a:xfrm>
              <a:prstGeom prst="rect">
                <a:avLst/>
              </a:prstGeom>
              <a:blipFill>
                <a:blip r:embed="rId3"/>
                <a:stretch>
                  <a:fillRect l="-2764" t="-41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80584DF-B4E5-674A-86EB-32236FD904F5}"/>
                  </a:ext>
                </a:extLst>
              </p:cNvPr>
              <p:cNvSpPr txBox="1"/>
              <p:nvPr/>
            </p:nvSpPr>
            <p:spPr>
              <a:xfrm>
                <a:off x="5901678" y="2877837"/>
                <a:ext cx="5045869" cy="3348355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de-DE" sz="3000" b="1" dirty="0">
                    <a:solidFill>
                      <a:schemeClr val="bg1"/>
                    </a:solidFill>
                    <a:latin typeface="Cambria Math" panose="02040503050406030204" pitchFamily="18" charset="0"/>
                  </a:rPr>
                  <a:t>Output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de-DE" sz="3000" i="1" smtClean="0">
                              <a:solidFill>
                                <a:srgbClr val="A5D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3000" i="1">
                                  <a:solidFill>
                                    <a:srgbClr val="A5D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000" i="1">
                                  <a:solidFill>
                                    <a:srgbClr val="A5D3FF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3000" i="1">
                              <a:solidFill>
                                <a:srgbClr val="A5D3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sz="3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sz="3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3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3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de-DE" sz="30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sz="3000" i="1" smtClean="0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3000" i="1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3000" i="1">
                              <a:solidFill>
                                <a:srgbClr val="FCFFB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de-DE" sz="30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de-DE" sz="3000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B80584DF-B4E5-674A-86EB-32236FD904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1678" y="2877837"/>
                <a:ext cx="5045869" cy="3348355"/>
              </a:xfrm>
              <a:prstGeom prst="rect">
                <a:avLst/>
              </a:prstGeom>
              <a:blipFill>
                <a:blip r:embed="rId4"/>
                <a:stretch>
                  <a:fillRect l="-2764" t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902ED05-0B76-8F45-9217-9F32E8C6F0F6}"/>
              </a:ext>
            </a:extLst>
          </p:cNvPr>
          <p:cNvGrpSpPr/>
          <p:nvPr/>
        </p:nvGrpSpPr>
        <p:grpSpPr>
          <a:xfrm>
            <a:off x="1132181" y="1052099"/>
            <a:ext cx="6879638" cy="1528790"/>
            <a:chOff x="1132181" y="1709034"/>
            <a:chExt cx="6879638" cy="152879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969D083-6FB5-0E44-8518-7F3FDB714468}"/>
                </a:ext>
              </a:extLst>
            </p:cNvPr>
            <p:cNvSpPr/>
            <p:nvPr/>
          </p:nvSpPr>
          <p:spPr>
            <a:xfrm>
              <a:off x="4160974" y="1802391"/>
              <a:ext cx="822051" cy="53367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D3230087-5460-3640-9024-B52303530B80}"/>
                    </a:ext>
                  </a:extLst>
                </p:cNvPr>
                <p:cNvSpPr/>
                <p:nvPr/>
              </p:nvSpPr>
              <p:spPr>
                <a:xfrm>
                  <a:off x="1132181" y="2313541"/>
                  <a:ext cx="1480071" cy="924283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D3230087-5460-3640-9024-B52303530B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32181" y="2313541"/>
                  <a:ext cx="1480071" cy="9242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D12448F0-A281-0D48-9A27-911029837C0B}"/>
                    </a:ext>
                  </a:extLst>
                </p:cNvPr>
                <p:cNvSpPr/>
                <p:nvPr/>
              </p:nvSpPr>
              <p:spPr>
                <a:xfrm>
                  <a:off x="6531748" y="2313541"/>
                  <a:ext cx="1480071" cy="924283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D12448F0-A281-0D48-9A27-911029837C0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1748" y="2313541"/>
                  <a:ext cx="1480071" cy="9242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Gerade Verbindung mit Pfeil 25">
              <a:extLst>
                <a:ext uri="{FF2B5EF4-FFF2-40B4-BE49-F238E27FC236}">
                  <a16:creationId xmlns:a16="http://schemas.microsoft.com/office/drawing/2014/main" id="{F1F32C8C-F68E-284B-A92E-9169EC8BD681}"/>
                </a:ext>
              </a:extLst>
            </p:cNvPr>
            <p:cNvCxnSpPr>
              <a:cxnSpLocks/>
              <a:stCxn id="28" idx="3"/>
              <a:endCxn id="25" idx="1"/>
            </p:cNvCxnSpPr>
            <p:nvPr/>
          </p:nvCxnSpPr>
          <p:spPr>
            <a:xfrm>
              <a:off x="5312036" y="2775683"/>
              <a:ext cx="1219712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6C018B26-2D0B-374B-B7C0-54A1F6EB68AF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>
              <a:off x="2612252" y="2775683"/>
              <a:ext cx="121971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D56D8BE4-95E8-2440-B8CA-EE25CF2F608C}"/>
                </a:ext>
              </a:extLst>
            </p:cNvPr>
            <p:cNvSpPr/>
            <p:nvPr/>
          </p:nvSpPr>
          <p:spPr>
            <a:xfrm>
              <a:off x="3831965" y="2313541"/>
              <a:ext cx="1480071" cy="924283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accent5">
                      <a:lumMod val="50000"/>
                    </a:schemeClr>
                  </a:solidFill>
                </a:rPr>
                <a:t>RNN </a:t>
              </a:r>
              <a:r>
                <a:rPr lang="de-DE" sz="2000" dirty="0" err="1">
                  <a:solidFill>
                    <a:schemeClr val="accent5">
                      <a:lumMod val="50000"/>
                    </a:schemeClr>
                  </a:solidFill>
                </a:rPr>
                <a:t>layer</a:t>
              </a:r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F6D85498-1029-1C45-BFAD-BACCFBA9B8EF}"/>
                </a:ext>
              </a:extLst>
            </p:cNvPr>
            <p:cNvSpPr/>
            <p:nvPr/>
          </p:nvSpPr>
          <p:spPr>
            <a:xfrm>
              <a:off x="4483509" y="1709034"/>
              <a:ext cx="176980" cy="175137"/>
            </a:xfrm>
            <a:prstGeom prst="rect">
              <a:avLst/>
            </a:prstGeom>
            <a:solidFill>
              <a:srgbClr val="FC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Gerade Verbindung mit Pfeil 29">
              <a:extLst>
                <a:ext uri="{FF2B5EF4-FFF2-40B4-BE49-F238E27FC236}">
                  <a16:creationId xmlns:a16="http://schemas.microsoft.com/office/drawing/2014/main" id="{51A35949-F59F-964B-92FD-A8FEF177F570}"/>
                </a:ext>
              </a:extLst>
            </p:cNvPr>
            <p:cNvCxnSpPr>
              <a:cxnSpLocks/>
            </p:cNvCxnSpPr>
            <p:nvPr/>
          </p:nvCxnSpPr>
          <p:spPr>
            <a:xfrm>
              <a:off x="4420687" y="2339437"/>
              <a:ext cx="22225" cy="16579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92920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HIGH-LEVEL AUFBAU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8" name="Gruppieren 37">
            <a:extLst>
              <a:ext uri="{FF2B5EF4-FFF2-40B4-BE49-F238E27FC236}">
                <a16:creationId xmlns:a16="http://schemas.microsoft.com/office/drawing/2014/main" id="{EBD92CD3-9B46-8D49-952E-0CCB7AEB126F}"/>
              </a:ext>
            </a:extLst>
          </p:cNvPr>
          <p:cNvGrpSpPr/>
          <p:nvPr/>
        </p:nvGrpSpPr>
        <p:grpSpPr>
          <a:xfrm>
            <a:off x="1132181" y="1372535"/>
            <a:ext cx="6879638" cy="1865289"/>
            <a:chOff x="1025569" y="1399673"/>
            <a:chExt cx="6879638" cy="1865289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C6EFCD40-01B0-3C4B-9001-382EA54B0F91}"/>
                </a:ext>
              </a:extLst>
            </p:cNvPr>
            <p:cNvSpPr/>
            <p:nvPr/>
          </p:nvSpPr>
          <p:spPr>
            <a:xfrm>
              <a:off x="4054362" y="1487242"/>
              <a:ext cx="822051" cy="87595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C2BCC2C-7CDB-FE4A-9827-C82A4B425D17}"/>
                    </a:ext>
                  </a:extLst>
                </p:cNvPr>
                <p:cNvSpPr/>
                <p:nvPr/>
              </p:nvSpPr>
              <p:spPr>
                <a:xfrm>
                  <a:off x="1025569" y="2340679"/>
                  <a:ext cx="1480071" cy="924283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6C2BCC2C-7CDB-FE4A-9827-C82A4B425D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569" y="2340679"/>
                  <a:ext cx="1480071" cy="92428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4F524AA9-D83E-5341-9C03-16B596E6DCC9}"/>
                    </a:ext>
                  </a:extLst>
                </p:cNvPr>
                <p:cNvSpPr/>
                <p:nvPr/>
              </p:nvSpPr>
              <p:spPr>
                <a:xfrm>
                  <a:off x="6425136" y="2340679"/>
                  <a:ext cx="1480071" cy="924283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4F524AA9-D83E-5341-9C03-16B596E6DCC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25136" y="2340679"/>
                  <a:ext cx="1480071" cy="9242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Gerade Verbindung mit Pfeil 2">
              <a:extLst>
                <a:ext uri="{FF2B5EF4-FFF2-40B4-BE49-F238E27FC236}">
                  <a16:creationId xmlns:a16="http://schemas.microsoft.com/office/drawing/2014/main" id="{CC43E404-D90C-BF43-84B7-A423B63F8DC6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5205424" y="2802821"/>
              <a:ext cx="1219712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667F0D19-7033-4144-AF2B-8FA0E253F6C6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2505640" y="2802821"/>
              <a:ext cx="1219713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FDD03E45-33E9-6B46-B29C-826F7D75F6DD}"/>
                </a:ext>
              </a:extLst>
            </p:cNvPr>
            <p:cNvSpPr/>
            <p:nvPr/>
          </p:nvSpPr>
          <p:spPr>
            <a:xfrm>
              <a:off x="3725353" y="2340679"/>
              <a:ext cx="1480071" cy="924283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accent5">
                      <a:lumMod val="50000"/>
                    </a:schemeClr>
                  </a:solidFill>
                </a:rPr>
                <a:t>RNN </a:t>
              </a:r>
              <a:r>
                <a:rPr lang="de-DE" sz="2000" dirty="0" err="1">
                  <a:solidFill>
                    <a:schemeClr val="accent5">
                      <a:lumMod val="50000"/>
                    </a:schemeClr>
                  </a:solidFill>
                </a:rPr>
                <a:t>layer</a:t>
              </a:r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73" name="Rechteck 72">
              <a:extLst>
                <a:ext uri="{FF2B5EF4-FFF2-40B4-BE49-F238E27FC236}">
                  <a16:creationId xmlns:a16="http://schemas.microsoft.com/office/drawing/2014/main" id="{6EECB782-EF92-D54D-AFF3-9B75BE457480}"/>
                </a:ext>
              </a:extLst>
            </p:cNvPr>
            <p:cNvSpPr/>
            <p:nvPr/>
          </p:nvSpPr>
          <p:spPr>
            <a:xfrm>
              <a:off x="4376897" y="1399673"/>
              <a:ext cx="176980" cy="175137"/>
            </a:xfrm>
            <a:prstGeom prst="rect">
              <a:avLst/>
            </a:prstGeom>
            <a:solidFill>
              <a:srgbClr val="FCF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FE3EAD4E-E6A7-1C4F-A33C-5DB41A366AEC}"/>
                </a:ext>
              </a:extLst>
            </p:cNvPr>
            <p:cNvCxnSpPr>
              <a:cxnSpLocks/>
            </p:cNvCxnSpPr>
            <p:nvPr/>
          </p:nvCxnSpPr>
          <p:spPr>
            <a:xfrm>
              <a:off x="4330700" y="2339975"/>
              <a:ext cx="22225" cy="16579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BBFD32C2-D747-2A49-82A6-A5AED083B437}"/>
                    </a:ext>
                  </a:extLst>
                </p:cNvPr>
                <p:cNvSpPr txBox="1"/>
                <p:nvPr/>
              </p:nvSpPr>
              <p:spPr>
                <a:xfrm>
                  <a:off x="5440352" y="2356554"/>
                  <a:ext cx="762068" cy="424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feld 67">
                  <a:extLst>
                    <a:ext uri="{FF2B5EF4-FFF2-40B4-BE49-F238E27FC236}">
                      <a16:creationId xmlns:a16="http://schemas.microsoft.com/office/drawing/2014/main" id="{BBFD32C2-D747-2A49-82A6-A5AED083B4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0352" y="2356554"/>
                  <a:ext cx="762068" cy="424732"/>
                </a:xfrm>
                <a:prstGeom prst="rect">
                  <a:avLst/>
                </a:prstGeom>
                <a:blipFill>
                  <a:blip r:embed="rId5"/>
                  <a:stretch>
                    <a:fillRect b="-1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C3183D88-836E-F248-97DF-14A730DD4B10}"/>
                    </a:ext>
                  </a:extLst>
                </p:cNvPr>
                <p:cNvSpPr txBox="1"/>
                <p:nvPr/>
              </p:nvSpPr>
              <p:spPr>
                <a:xfrm>
                  <a:off x="2761585" y="2371695"/>
                  <a:ext cx="7078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feld 68">
                  <a:extLst>
                    <a:ext uri="{FF2B5EF4-FFF2-40B4-BE49-F238E27FC236}">
                      <a16:creationId xmlns:a16="http://schemas.microsoft.com/office/drawing/2014/main" id="{C3183D88-836E-F248-97DF-14A730DD4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61585" y="2371695"/>
                  <a:ext cx="707822" cy="40011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CE147A1B-59F5-134D-89DA-143883BB5546}"/>
                    </a:ext>
                  </a:extLst>
                </p:cNvPr>
                <p:cNvSpPr txBox="1"/>
                <p:nvPr/>
              </p:nvSpPr>
              <p:spPr>
                <a:xfrm>
                  <a:off x="4848305" y="1725165"/>
                  <a:ext cx="7142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feld 69">
                  <a:extLst>
                    <a:ext uri="{FF2B5EF4-FFF2-40B4-BE49-F238E27FC236}">
                      <a16:creationId xmlns:a16="http://schemas.microsoft.com/office/drawing/2014/main" id="{CE147A1B-59F5-134D-89DA-143883BB55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48305" y="1725165"/>
                  <a:ext cx="714234" cy="40011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feld 39">
            <a:extLst>
              <a:ext uri="{FF2B5EF4-FFF2-40B4-BE49-F238E27FC236}">
                <a16:creationId xmlns:a16="http://schemas.microsoft.com/office/drawing/2014/main" id="{C93C442F-FD63-374A-B982-986CB0DF9617}"/>
              </a:ext>
            </a:extLst>
          </p:cNvPr>
          <p:cNvSpPr txBox="1"/>
          <p:nvPr/>
        </p:nvSpPr>
        <p:spPr>
          <a:xfrm>
            <a:off x="1911657" y="4017196"/>
            <a:ext cx="5320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Der </a:t>
            </a:r>
            <a:r>
              <a:rPr lang="en-GB" dirty="0" err="1">
                <a:solidFill>
                  <a:schemeClr val="bg1"/>
                </a:solidFill>
              </a:rPr>
              <a:t>schematische</a:t>
            </a:r>
            <a:r>
              <a:rPr lang="en-GB" dirty="0">
                <a:solidFill>
                  <a:schemeClr val="bg1"/>
                </a:solidFill>
              </a:rPr>
              <a:t> Aufbau </a:t>
            </a:r>
            <a:r>
              <a:rPr lang="en-GB" dirty="0" err="1">
                <a:solidFill>
                  <a:schemeClr val="bg1"/>
                </a:solidFill>
              </a:rPr>
              <a:t>folgt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dem</a:t>
            </a:r>
            <a:r>
              <a:rPr lang="en-GB" dirty="0">
                <a:solidFill>
                  <a:schemeClr val="bg1"/>
                </a:solidFill>
              </a:rPr>
              <a:t> des Vanilla Neural Networks.</a:t>
            </a:r>
          </a:p>
        </p:txBody>
      </p: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77607170-8583-0B4C-9B39-157A0A93CACE}"/>
              </a:ext>
            </a:extLst>
          </p:cNvPr>
          <p:cNvGrpSpPr/>
          <p:nvPr/>
        </p:nvGrpSpPr>
        <p:grpSpPr>
          <a:xfrm>
            <a:off x="686594" y="3469103"/>
            <a:ext cx="7773194" cy="398626"/>
            <a:chOff x="686594" y="3709747"/>
            <a:chExt cx="7773194" cy="398626"/>
          </a:xfrm>
        </p:grpSpPr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3F234EF8-93DB-9D47-8B99-99C2FF5CB1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594" y="3909060"/>
              <a:ext cx="777319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78F5BB2F-B582-C047-908F-EDC7B682C0EC}"/>
                </a:ext>
              </a:extLst>
            </p:cNvPr>
            <p:cNvSpPr txBox="1"/>
            <p:nvPr/>
          </p:nvSpPr>
          <p:spPr>
            <a:xfrm>
              <a:off x="3995383" y="3709747"/>
              <a:ext cx="1165734" cy="398626"/>
            </a:xfrm>
            <a:prstGeom prst="rect">
              <a:avLst/>
            </a:prstGeom>
            <a:solidFill>
              <a:srgbClr val="052541"/>
            </a:solidFill>
          </p:spPr>
          <p:txBody>
            <a:bodyPr wrap="squar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75" name="Eingebuchteter Richtungspfeil 74">
              <a:extLst>
                <a:ext uri="{FF2B5EF4-FFF2-40B4-BE49-F238E27FC236}">
                  <a16:creationId xmlns:a16="http://schemas.microsoft.com/office/drawing/2014/main" id="{E87865CD-9659-C34B-B13B-5C9545104016}"/>
                </a:ext>
              </a:extLst>
            </p:cNvPr>
            <p:cNvSpPr/>
            <p:nvPr/>
          </p:nvSpPr>
          <p:spPr>
            <a:xfrm rot="5400000">
              <a:off x="4458970" y="3563682"/>
              <a:ext cx="238560" cy="741641"/>
            </a:xfrm>
            <a:prstGeom prst="chevron">
              <a:avLst/>
            </a:prstGeom>
            <a:solidFill>
              <a:schemeClr val="bg1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56543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feld 48">
            <a:extLst>
              <a:ext uri="{FF2B5EF4-FFF2-40B4-BE49-F238E27FC236}">
                <a16:creationId xmlns:a16="http://schemas.microsoft.com/office/drawing/2014/main" id="{81C50A32-6591-CA43-A7CC-D2B72B6A344A}"/>
              </a:ext>
            </a:extLst>
          </p:cNvPr>
          <p:cNvSpPr txBox="1"/>
          <p:nvPr/>
        </p:nvSpPr>
        <p:spPr>
          <a:xfrm>
            <a:off x="829664" y="1130813"/>
            <a:ext cx="729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t=2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5F47F4F6-96D3-334E-8116-4EB6F3F4CAEA}"/>
              </a:ext>
            </a:extLst>
          </p:cNvPr>
          <p:cNvSpPr txBox="1"/>
          <p:nvPr/>
        </p:nvSpPr>
        <p:spPr>
          <a:xfrm>
            <a:off x="829183" y="1131888"/>
            <a:ext cx="729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t=1</a:t>
            </a:r>
          </a:p>
        </p:txBody>
      </p:sp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AUFGEFALTETES RNN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/>
              <p:nvPr/>
            </p:nvSpPr>
            <p:spPr>
              <a:xfrm>
                <a:off x="1854431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31" y="3887185"/>
                <a:ext cx="632340" cy="632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/>
              <p:nvPr/>
            </p:nvSpPr>
            <p:spPr>
              <a:xfrm>
                <a:off x="1854431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31" y="2445060"/>
                <a:ext cx="632340" cy="632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DE7140-5DEB-3B44-A7F5-34A492E1D221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2170601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6943CA1-E4DC-7445-8F27-FD25554995D5}"/>
              </a:ext>
            </a:extLst>
          </p:cNvPr>
          <p:cNvCxnSpPr>
            <a:cxnSpLocks/>
            <a:stCxn id="71" idx="3"/>
            <a:endCxn id="25" idx="1"/>
          </p:cNvCxnSpPr>
          <p:nvPr/>
        </p:nvCxnSpPr>
        <p:spPr>
          <a:xfrm>
            <a:off x="1510197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/>
              <p:nvPr/>
            </p:nvSpPr>
            <p:spPr>
              <a:xfrm>
                <a:off x="877857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57" y="2445060"/>
                <a:ext cx="632340" cy="632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/>
              <p:nvPr/>
            </p:nvSpPr>
            <p:spPr>
              <a:xfrm>
                <a:off x="2831005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005" y="2445060"/>
                <a:ext cx="632340" cy="632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F5EC72E-7DA3-C24E-AABB-20F1D6F8FAF5}"/>
              </a:ext>
            </a:extLst>
          </p:cNvPr>
          <p:cNvCxnSpPr>
            <a:cxnSpLocks/>
            <a:stCxn id="25" idx="3"/>
            <a:endCxn id="79" idx="1"/>
          </p:cNvCxnSpPr>
          <p:nvPr/>
        </p:nvCxnSpPr>
        <p:spPr>
          <a:xfrm>
            <a:off x="2486771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5DDA6489-297F-5C47-842F-4C65E2F56567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3463345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/>
              <p:nvPr/>
            </p:nvSpPr>
            <p:spPr>
              <a:xfrm>
                <a:off x="3807579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79" y="3887185"/>
                <a:ext cx="632340" cy="63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A19340B-7CA2-784B-8F5D-2E16D59EE9F8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4123749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/>
              <p:nvPr/>
            </p:nvSpPr>
            <p:spPr>
              <a:xfrm>
                <a:off x="4784375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75" y="2445060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DAE79D35-D245-5641-B306-55B907BD9B6D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4439919" y="2761230"/>
            <a:ext cx="34445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B93F35E-6BF9-5546-82A1-AEC2337B0B4A}"/>
              </a:ext>
            </a:extLst>
          </p:cNvPr>
          <p:cNvCxnSpPr>
            <a:cxnSpLocks/>
            <a:stCxn id="79" idx="0"/>
            <a:endCxn id="164" idx="2"/>
          </p:cNvCxnSpPr>
          <p:nvPr/>
        </p:nvCxnSpPr>
        <p:spPr>
          <a:xfrm flipV="1">
            <a:off x="3147175" y="1760265"/>
            <a:ext cx="1114" cy="68479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81587DCD-367A-534E-9956-0BF63C56E6C7}"/>
              </a:ext>
            </a:extLst>
          </p:cNvPr>
          <p:cNvCxnSpPr>
            <a:cxnSpLocks/>
            <a:stCxn id="92" idx="0"/>
            <a:endCxn id="165" idx="2"/>
          </p:cNvCxnSpPr>
          <p:nvPr/>
        </p:nvCxnSpPr>
        <p:spPr>
          <a:xfrm flipV="1">
            <a:off x="5100545" y="1743965"/>
            <a:ext cx="0" cy="70109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/>
              <p:nvPr/>
            </p:nvSpPr>
            <p:spPr>
              <a:xfrm>
                <a:off x="2832119" y="112792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19" y="1127925"/>
                <a:ext cx="632340" cy="6323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/>
              <p:nvPr/>
            </p:nvSpPr>
            <p:spPr>
              <a:xfrm>
                <a:off x="4784375" y="111162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75" y="1111625"/>
                <a:ext cx="632340" cy="632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3AFAED-5076-894F-896A-5A3A6CC0AE23}"/>
                  </a:ext>
                </a:extLst>
              </p:cNvPr>
              <p:cNvSpPr/>
              <p:nvPr/>
            </p:nvSpPr>
            <p:spPr>
              <a:xfrm>
                <a:off x="3817616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3AFAED-5076-894F-896A-5A3A6CC0A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16" y="2445060"/>
                <a:ext cx="632340" cy="632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83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" grpId="0"/>
      <p:bldP spid="24" grpId="0" animBg="1"/>
      <p:bldP spid="25" grpId="0" animBg="1"/>
      <p:bldP spid="71" grpId="0" animBg="1"/>
      <p:bldP spid="79" grpId="0" animBg="1"/>
      <p:bldP spid="89" grpId="0" animBg="1"/>
      <p:bldP spid="92" grpId="0" animBg="1"/>
      <p:bldP spid="164" grpId="0" animBg="1"/>
      <p:bldP spid="165" grpId="0" animBg="1"/>
      <p:bldP spid="20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feld 49">
            <a:extLst>
              <a:ext uri="{FF2B5EF4-FFF2-40B4-BE49-F238E27FC236}">
                <a16:creationId xmlns:a16="http://schemas.microsoft.com/office/drawing/2014/main" id="{74F81448-7CFD-4448-BB6E-7300DD35F965}"/>
              </a:ext>
            </a:extLst>
          </p:cNvPr>
          <p:cNvSpPr txBox="1"/>
          <p:nvPr/>
        </p:nvSpPr>
        <p:spPr>
          <a:xfrm>
            <a:off x="829665" y="1131888"/>
            <a:ext cx="7296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t=3</a:t>
            </a:r>
          </a:p>
        </p:txBody>
      </p:sp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AUFGEFALTETES RNN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/>
              <p:nvPr/>
            </p:nvSpPr>
            <p:spPr>
              <a:xfrm>
                <a:off x="1854431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31" y="3887185"/>
                <a:ext cx="632340" cy="632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/>
              <p:nvPr/>
            </p:nvSpPr>
            <p:spPr>
              <a:xfrm>
                <a:off x="1854431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4431" y="2445060"/>
                <a:ext cx="632340" cy="6323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DE7140-5DEB-3B44-A7F5-34A492E1D221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2170601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6943CA1-E4DC-7445-8F27-FD25554995D5}"/>
              </a:ext>
            </a:extLst>
          </p:cNvPr>
          <p:cNvCxnSpPr>
            <a:cxnSpLocks/>
            <a:stCxn id="71" idx="3"/>
            <a:endCxn id="25" idx="1"/>
          </p:cNvCxnSpPr>
          <p:nvPr/>
        </p:nvCxnSpPr>
        <p:spPr>
          <a:xfrm>
            <a:off x="1510197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/>
              <p:nvPr/>
            </p:nvSpPr>
            <p:spPr>
              <a:xfrm>
                <a:off x="877857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857" y="2445060"/>
                <a:ext cx="632340" cy="632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/>
              <p:nvPr/>
            </p:nvSpPr>
            <p:spPr>
              <a:xfrm>
                <a:off x="2831005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005" y="2445060"/>
                <a:ext cx="632340" cy="632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F5EC72E-7DA3-C24E-AABB-20F1D6F8FAF5}"/>
              </a:ext>
            </a:extLst>
          </p:cNvPr>
          <p:cNvCxnSpPr>
            <a:cxnSpLocks/>
            <a:stCxn id="25" idx="3"/>
            <a:endCxn id="79" idx="1"/>
          </p:cNvCxnSpPr>
          <p:nvPr/>
        </p:nvCxnSpPr>
        <p:spPr>
          <a:xfrm>
            <a:off x="2486771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5DDA6489-297F-5C47-842F-4C65E2F56567}"/>
              </a:ext>
            </a:extLst>
          </p:cNvPr>
          <p:cNvCxnSpPr>
            <a:cxnSpLocks/>
            <a:stCxn id="79" idx="3"/>
          </p:cNvCxnSpPr>
          <p:nvPr/>
        </p:nvCxnSpPr>
        <p:spPr>
          <a:xfrm>
            <a:off x="3463345" y="2761230"/>
            <a:ext cx="34423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/>
              <p:nvPr/>
            </p:nvSpPr>
            <p:spPr>
              <a:xfrm>
                <a:off x="3807579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579" y="3887185"/>
                <a:ext cx="632340" cy="63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A19340B-7CA2-784B-8F5D-2E16D59EE9F8}"/>
              </a:ext>
            </a:extLst>
          </p:cNvPr>
          <p:cNvCxnSpPr>
            <a:cxnSpLocks/>
            <a:stCxn id="89" idx="0"/>
          </p:cNvCxnSpPr>
          <p:nvPr/>
        </p:nvCxnSpPr>
        <p:spPr>
          <a:xfrm flipV="1">
            <a:off x="4123749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/>
              <p:nvPr/>
            </p:nvSpPr>
            <p:spPr>
              <a:xfrm>
                <a:off x="4784375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75" y="2445060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DAE79D35-D245-5641-B306-55B907BD9B6D}"/>
              </a:ext>
            </a:extLst>
          </p:cNvPr>
          <p:cNvCxnSpPr>
            <a:cxnSpLocks/>
            <a:endCxn id="92" idx="1"/>
          </p:cNvCxnSpPr>
          <p:nvPr/>
        </p:nvCxnSpPr>
        <p:spPr>
          <a:xfrm>
            <a:off x="4439919" y="2761230"/>
            <a:ext cx="34445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E1BAACC-F0BA-9140-B91C-AB88EF16CFEA}"/>
              </a:ext>
            </a:extLst>
          </p:cNvPr>
          <p:cNvCxnSpPr>
            <a:cxnSpLocks/>
            <a:stCxn id="92" idx="3"/>
            <a:endCxn id="196" idx="1"/>
          </p:cNvCxnSpPr>
          <p:nvPr/>
        </p:nvCxnSpPr>
        <p:spPr>
          <a:xfrm>
            <a:off x="5416715" y="2761230"/>
            <a:ext cx="344012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B93F35E-6BF9-5546-82A1-AEC2337B0B4A}"/>
              </a:ext>
            </a:extLst>
          </p:cNvPr>
          <p:cNvCxnSpPr>
            <a:cxnSpLocks/>
            <a:stCxn id="79" idx="0"/>
            <a:endCxn id="164" idx="2"/>
          </p:cNvCxnSpPr>
          <p:nvPr/>
        </p:nvCxnSpPr>
        <p:spPr>
          <a:xfrm flipV="1">
            <a:off x="3147175" y="1760265"/>
            <a:ext cx="1114" cy="68479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81587DCD-367A-534E-9956-0BF63C56E6C7}"/>
              </a:ext>
            </a:extLst>
          </p:cNvPr>
          <p:cNvCxnSpPr>
            <a:cxnSpLocks/>
            <a:stCxn id="92" idx="0"/>
            <a:endCxn id="165" idx="2"/>
          </p:cNvCxnSpPr>
          <p:nvPr/>
        </p:nvCxnSpPr>
        <p:spPr>
          <a:xfrm flipV="1">
            <a:off x="5100545" y="1743965"/>
            <a:ext cx="0" cy="70109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/>
              <p:nvPr/>
            </p:nvSpPr>
            <p:spPr>
              <a:xfrm>
                <a:off x="2832119" y="112792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2119" y="1127925"/>
                <a:ext cx="632340" cy="6323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/>
              <p:nvPr/>
            </p:nvSpPr>
            <p:spPr>
              <a:xfrm>
                <a:off x="4784375" y="111162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75" y="1111625"/>
                <a:ext cx="632340" cy="632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/>
              <p:nvPr/>
            </p:nvSpPr>
            <p:spPr>
              <a:xfrm>
                <a:off x="3808247" y="1132002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247" y="1132002"/>
                <a:ext cx="632340" cy="632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E81759D2-C384-184F-B2CC-853C2DD983BA}"/>
                  </a:ext>
                </a:extLst>
              </p:cNvPr>
              <p:cNvSpPr/>
              <p:nvPr/>
            </p:nvSpPr>
            <p:spPr>
              <a:xfrm>
                <a:off x="5760503" y="1119775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E81759D2-C384-184F-B2CC-853C2DD98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503" y="1119775"/>
                <a:ext cx="632340" cy="6323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840CE49A-578A-5148-B62F-44CB0CBC4099}"/>
              </a:ext>
            </a:extLst>
          </p:cNvPr>
          <p:cNvCxnSpPr>
            <a:cxnSpLocks/>
            <a:stCxn id="165" idx="3"/>
            <a:endCxn id="171" idx="1"/>
          </p:cNvCxnSpPr>
          <p:nvPr/>
        </p:nvCxnSpPr>
        <p:spPr>
          <a:xfrm>
            <a:off x="5416715" y="1427795"/>
            <a:ext cx="343788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58A18CA-7270-804D-AB2E-BDBA59F0F132}"/>
              </a:ext>
            </a:extLst>
          </p:cNvPr>
          <p:cNvCxnSpPr>
            <a:cxnSpLocks/>
            <a:stCxn id="164" idx="3"/>
            <a:endCxn id="170" idx="1"/>
          </p:cNvCxnSpPr>
          <p:nvPr/>
        </p:nvCxnSpPr>
        <p:spPr>
          <a:xfrm>
            <a:off x="3464459" y="1444095"/>
            <a:ext cx="343788" cy="4077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hteck 195">
                <a:extLst>
                  <a:ext uri="{FF2B5EF4-FFF2-40B4-BE49-F238E27FC236}">
                    <a16:creationId xmlns:a16="http://schemas.microsoft.com/office/drawing/2014/main" id="{546A50BA-CE4C-BD49-BB5B-DC18208B8E8A}"/>
                  </a:ext>
                </a:extLst>
              </p:cNvPr>
              <p:cNvSpPr/>
              <p:nvPr/>
            </p:nvSpPr>
            <p:spPr>
              <a:xfrm>
                <a:off x="5760727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6" name="Rechteck 195">
                <a:extLst>
                  <a:ext uri="{FF2B5EF4-FFF2-40B4-BE49-F238E27FC236}">
                    <a16:creationId xmlns:a16="http://schemas.microsoft.com/office/drawing/2014/main" id="{546A50BA-CE4C-BD49-BB5B-DC18208B8E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27" y="2445060"/>
                <a:ext cx="632340" cy="6323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2F10119B-0F20-E849-B451-BE2AA0B30805}"/>
                  </a:ext>
                </a:extLst>
              </p:cNvPr>
              <p:cNvSpPr/>
              <p:nvPr/>
            </p:nvSpPr>
            <p:spPr>
              <a:xfrm>
                <a:off x="6737302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7" name="Rechteck 196">
                <a:extLst>
                  <a:ext uri="{FF2B5EF4-FFF2-40B4-BE49-F238E27FC236}">
                    <a16:creationId xmlns:a16="http://schemas.microsoft.com/office/drawing/2014/main" id="{2F10119B-0F20-E849-B451-BE2AA0B30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7302" y="2445060"/>
                <a:ext cx="632340" cy="63234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8" name="Gerade Verbindung mit Pfeil 197">
            <a:extLst>
              <a:ext uri="{FF2B5EF4-FFF2-40B4-BE49-F238E27FC236}">
                <a16:creationId xmlns:a16="http://schemas.microsoft.com/office/drawing/2014/main" id="{D71FCE6A-D7B4-4D4A-858E-C0856C9BF513}"/>
              </a:ext>
            </a:extLst>
          </p:cNvPr>
          <p:cNvCxnSpPr>
            <a:cxnSpLocks/>
            <a:stCxn id="196" idx="3"/>
            <a:endCxn id="197" idx="1"/>
          </p:cNvCxnSpPr>
          <p:nvPr/>
        </p:nvCxnSpPr>
        <p:spPr>
          <a:xfrm>
            <a:off x="6393067" y="2761230"/>
            <a:ext cx="344235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mit Pfeil 198">
            <a:extLst>
              <a:ext uri="{FF2B5EF4-FFF2-40B4-BE49-F238E27FC236}">
                <a16:creationId xmlns:a16="http://schemas.microsoft.com/office/drawing/2014/main" id="{1D26DCA3-07AD-C847-94C3-B1B9603FC33F}"/>
              </a:ext>
            </a:extLst>
          </p:cNvPr>
          <p:cNvCxnSpPr>
            <a:cxnSpLocks/>
            <a:stCxn id="197" idx="3"/>
          </p:cNvCxnSpPr>
          <p:nvPr/>
        </p:nvCxnSpPr>
        <p:spPr>
          <a:xfrm>
            <a:off x="7369642" y="2761230"/>
            <a:ext cx="38905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3AFAED-5076-894F-896A-5A3A6CC0AE23}"/>
                  </a:ext>
                </a:extLst>
              </p:cNvPr>
              <p:cNvSpPr/>
              <p:nvPr/>
            </p:nvSpPr>
            <p:spPr>
              <a:xfrm>
                <a:off x="3817616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7" name="Rechteck 206">
                <a:extLst>
                  <a:ext uri="{FF2B5EF4-FFF2-40B4-BE49-F238E27FC236}">
                    <a16:creationId xmlns:a16="http://schemas.microsoft.com/office/drawing/2014/main" id="{3F3AFAED-5076-894F-896A-5A3A6CC0AE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616" y="2445060"/>
                <a:ext cx="632340" cy="63234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1" name="Gerade Verbindung mit Pfeil 210">
            <a:extLst>
              <a:ext uri="{FF2B5EF4-FFF2-40B4-BE49-F238E27FC236}">
                <a16:creationId xmlns:a16="http://schemas.microsoft.com/office/drawing/2014/main" id="{667F25C6-FDE1-D046-8B3C-7E9583343CF2}"/>
              </a:ext>
            </a:extLst>
          </p:cNvPr>
          <p:cNvCxnSpPr>
            <a:cxnSpLocks/>
            <a:stCxn id="197" idx="0"/>
            <a:endCxn id="212" idx="2"/>
          </p:cNvCxnSpPr>
          <p:nvPr/>
        </p:nvCxnSpPr>
        <p:spPr>
          <a:xfrm flipH="1" flipV="1">
            <a:off x="7052801" y="1748040"/>
            <a:ext cx="671" cy="69702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CAC166EF-61F2-5743-A20D-7B2E9C213005}"/>
                  </a:ext>
                </a:extLst>
              </p:cNvPr>
              <p:cNvSpPr/>
              <p:nvPr/>
            </p:nvSpPr>
            <p:spPr>
              <a:xfrm>
                <a:off x="6736631" y="1115700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2" name="Rechteck 211">
                <a:extLst>
                  <a:ext uri="{FF2B5EF4-FFF2-40B4-BE49-F238E27FC236}">
                    <a16:creationId xmlns:a16="http://schemas.microsoft.com/office/drawing/2014/main" id="{CAC166EF-61F2-5743-A20D-7B2E9C213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631" y="1115700"/>
                <a:ext cx="632340" cy="6323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A67486D2-9FAC-2243-9F58-C711507F11D3}"/>
                  </a:ext>
                </a:extLst>
              </p:cNvPr>
              <p:cNvSpPr/>
              <p:nvPr/>
            </p:nvSpPr>
            <p:spPr>
              <a:xfrm>
                <a:off x="7712761" y="1123850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13" name="Rechteck 212">
                <a:extLst>
                  <a:ext uri="{FF2B5EF4-FFF2-40B4-BE49-F238E27FC236}">
                    <a16:creationId xmlns:a16="http://schemas.microsoft.com/office/drawing/2014/main" id="{A67486D2-9FAC-2243-9F58-C711507F1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761" y="1123850"/>
                <a:ext cx="632340" cy="6323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4" name="Gerade Verbindung mit Pfeil 213">
            <a:extLst>
              <a:ext uri="{FF2B5EF4-FFF2-40B4-BE49-F238E27FC236}">
                <a16:creationId xmlns:a16="http://schemas.microsoft.com/office/drawing/2014/main" id="{34827A96-1452-074D-9579-01191D933EC1}"/>
              </a:ext>
            </a:extLst>
          </p:cNvPr>
          <p:cNvCxnSpPr>
            <a:cxnSpLocks/>
            <a:stCxn id="212" idx="3"/>
            <a:endCxn id="213" idx="1"/>
          </p:cNvCxnSpPr>
          <p:nvPr/>
        </p:nvCxnSpPr>
        <p:spPr>
          <a:xfrm>
            <a:off x="7368971" y="1431870"/>
            <a:ext cx="343790" cy="815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2" name="Textfeld 311">
            <a:extLst>
              <a:ext uri="{FF2B5EF4-FFF2-40B4-BE49-F238E27FC236}">
                <a16:creationId xmlns:a16="http://schemas.microsoft.com/office/drawing/2014/main" id="{B448DFFC-1437-D04D-BB76-198C116B0DAC}"/>
              </a:ext>
            </a:extLst>
          </p:cNvPr>
          <p:cNvSpPr txBox="1"/>
          <p:nvPr/>
        </p:nvSpPr>
        <p:spPr>
          <a:xfrm>
            <a:off x="7848629" y="2382636"/>
            <a:ext cx="56938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15CDC8D0-A340-9847-B479-509306214599}"/>
                  </a:ext>
                </a:extLst>
              </p:cNvPr>
              <p:cNvSpPr/>
              <p:nvPr/>
            </p:nvSpPr>
            <p:spPr>
              <a:xfrm>
                <a:off x="5760727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25" name="Rechteck 224">
                <a:extLst>
                  <a:ext uri="{FF2B5EF4-FFF2-40B4-BE49-F238E27FC236}">
                    <a16:creationId xmlns:a16="http://schemas.microsoft.com/office/drawing/2014/main" id="{15CDC8D0-A340-9847-B479-5093062145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0727" y="3887185"/>
                <a:ext cx="632340" cy="6323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6" name="Gerade Verbindung mit Pfeil 225">
            <a:extLst>
              <a:ext uri="{FF2B5EF4-FFF2-40B4-BE49-F238E27FC236}">
                <a16:creationId xmlns:a16="http://schemas.microsoft.com/office/drawing/2014/main" id="{E69D96A9-E61B-AE43-859A-0201A28AD6E6}"/>
              </a:ext>
            </a:extLst>
          </p:cNvPr>
          <p:cNvCxnSpPr>
            <a:cxnSpLocks/>
            <a:stCxn id="225" idx="0"/>
            <a:endCxn id="196" idx="2"/>
          </p:cNvCxnSpPr>
          <p:nvPr/>
        </p:nvCxnSpPr>
        <p:spPr>
          <a:xfrm flipV="1">
            <a:off x="6076897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2063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 animBg="1"/>
      <p:bldP spid="197" grpId="0" animBg="1"/>
      <p:bldP spid="212" grpId="0" animBg="1"/>
      <p:bldP spid="213" grpId="0" animBg="1"/>
      <p:bldP spid="3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AUFGEFALTETES RNN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/>
              <p:nvPr/>
            </p:nvSpPr>
            <p:spPr>
              <a:xfrm>
                <a:off x="3659765" y="1915618"/>
                <a:ext cx="76206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9765" y="1915618"/>
                <a:ext cx="762068" cy="424732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92A298DB-670D-864B-9085-D9152D3EBEB7}"/>
                  </a:ext>
                </a:extLst>
              </p:cNvPr>
              <p:cNvSpPr txBox="1"/>
              <p:nvPr/>
            </p:nvSpPr>
            <p:spPr>
              <a:xfrm>
                <a:off x="6313169" y="1915618"/>
                <a:ext cx="76206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0" name="Textfeld 149">
                <a:extLst>
                  <a:ext uri="{FF2B5EF4-FFF2-40B4-BE49-F238E27FC236}">
                    <a16:creationId xmlns:a16="http://schemas.microsoft.com/office/drawing/2014/main" id="{92A298DB-670D-864B-9085-D9152D3EB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169" y="1915618"/>
                <a:ext cx="762068" cy="424732"/>
              </a:xfrm>
              <a:prstGeom prst="rect">
                <a:avLst/>
              </a:prstGeom>
              <a:blipFill>
                <a:blip r:embed="rId4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/>
              <p:nvPr/>
            </p:nvSpPr>
            <p:spPr>
              <a:xfrm>
                <a:off x="2013904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04" y="3887185"/>
                <a:ext cx="632340" cy="632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/>
              <p:nvPr/>
            </p:nvSpPr>
            <p:spPr>
              <a:xfrm>
                <a:off x="2013904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04" y="2445060"/>
                <a:ext cx="632340" cy="6323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DE7140-5DEB-3B44-A7F5-34A492E1D221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2330074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6943CA1-E4DC-7445-8F27-FD25554995D5}"/>
              </a:ext>
            </a:extLst>
          </p:cNvPr>
          <p:cNvCxnSpPr>
            <a:cxnSpLocks/>
            <a:stCxn id="71" idx="3"/>
            <a:endCxn id="25" idx="1"/>
          </p:cNvCxnSpPr>
          <p:nvPr/>
        </p:nvCxnSpPr>
        <p:spPr>
          <a:xfrm>
            <a:off x="1316553" y="2761230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/>
              <p:nvPr/>
            </p:nvSpPr>
            <p:spPr>
              <a:xfrm>
                <a:off x="684213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13" y="2445060"/>
                <a:ext cx="632340" cy="6323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/>
              <p:nvPr/>
            </p:nvSpPr>
            <p:spPr>
              <a:xfrm>
                <a:off x="3343595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95" y="2445060"/>
                <a:ext cx="632340" cy="63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F5EC72E-7DA3-C24E-AABB-20F1D6F8FAF5}"/>
              </a:ext>
            </a:extLst>
          </p:cNvPr>
          <p:cNvCxnSpPr>
            <a:cxnSpLocks/>
            <a:stCxn id="25" idx="3"/>
            <a:endCxn id="79" idx="1"/>
          </p:cNvCxnSpPr>
          <p:nvPr/>
        </p:nvCxnSpPr>
        <p:spPr>
          <a:xfrm>
            <a:off x="2646244" y="2761230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5DDA6489-297F-5C47-842F-4C65E2F56567}"/>
              </a:ext>
            </a:extLst>
          </p:cNvPr>
          <p:cNvCxnSpPr>
            <a:cxnSpLocks/>
            <a:stCxn id="79" idx="3"/>
            <a:endCxn id="90" idx="1"/>
          </p:cNvCxnSpPr>
          <p:nvPr/>
        </p:nvCxnSpPr>
        <p:spPr>
          <a:xfrm>
            <a:off x="3975935" y="2761230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/>
              <p:nvPr/>
            </p:nvSpPr>
            <p:spPr>
              <a:xfrm>
                <a:off x="4673286" y="388718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89" name="Rechteck 88">
                <a:extLst>
                  <a:ext uri="{FF2B5EF4-FFF2-40B4-BE49-F238E27FC236}">
                    <a16:creationId xmlns:a16="http://schemas.microsoft.com/office/drawing/2014/main" id="{1EDDAA2B-BDD9-3D4B-B717-97C328325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86" y="3887185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/>
              <p:nvPr/>
            </p:nvSpPr>
            <p:spPr>
              <a:xfrm>
                <a:off x="4673286" y="2445060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286" y="2445060"/>
                <a:ext cx="632340" cy="6323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Gerade Verbindung mit Pfeil 90">
            <a:extLst>
              <a:ext uri="{FF2B5EF4-FFF2-40B4-BE49-F238E27FC236}">
                <a16:creationId xmlns:a16="http://schemas.microsoft.com/office/drawing/2014/main" id="{0A19340B-7CA2-784B-8F5D-2E16D59EE9F8}"/>
              </a:ext>
            </a:extLst>
          </p:cNvPr>
          <p:cNvCxnSpPr>
            <a:cxnSpLocks/>
            <a:stCxn id="89" idx="0"/>
            <a:endCxn id="90" idx="2"/>
          </p:cNvCxnSpPr>
          <p:nvPr/>
        </p:nvCxnSpPr>
        <p:spPr>
          <a:xfrm flipV="1">
            <a:off x="4989456" y="3077400"/>
            <a:ext cx="0" cy="8097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/>
              <p:nvPr/>
            </p:nvSpPr>
            <p:spPr>
              <a:xfrm>
                <a:off x="6002977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2" name="Rechteck 91">
                <a:extLst>
                  <a:ext uri="{FF2B5EF4-FFF2-40B4-BE49-F238E27FC236}">
                    <a16:creationId xmlns:a16="http://schemas.microsoft.com/office/drawing/2014/main" id="{47E6E65A-3E70-CD4D-A773-E193CA01D4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77" y="2445060"/>
                <a:ext cx="632340" cy="632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DAE79D35-D245-5641-B306-55B907BD9B6D}"/>
              </a:ext>
            </a:extLst>
          </p:cNvPr>
          <p:cNvCxnSpPr>
            <a:cxnSpLocks/>
            <a:stCxn id="90" idx="3"/>
            <a:endCxn id="92" idx="1"/>
          </p:cNvCxnSpPr>
          <p:nvPr/>
        </p:nvCxnSpPr>
        <p:spPr>
          <a:xfrm>
            <a:off x="5305626" y="2761230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7D3C0401-9644-0C47-B2A5-CBAC072C43CF}"/>
                  </a:ext>
                </a:extLst>
              </p:cNvPr>
              <p:cNvSpPr/>
              <p:nvPr/>
            </p:nvSpPr>
            <p:spPr>
              <a:xfrm>
                <a:off x="7797249" y="2445060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9" name="Rechteck 98">
                <a:extLst>
                  <a:ext uri="{FF2B5EF4-FFF2-40B4-BE49-F238E27FC236}">
                    <a16:creationId xmlns:a16="http://schemas.microsoft.com/office/drawing/2014/main" id="{7D3C0401-9644-0C47-B2A5-CBAC072C4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249" y="2445060"/>
                <a:ext cx="632340" cy="632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B4B4AC62-8CE3-834E-B11D-4337106D660E}"/>
              </a:ext>
            </a:extLst>
          </p:cNvPr>
          <p:cNvCxnSpPr>
            <a:cxnSpLocks/>
            <a:endCxn id="99" idx="1"/>
          </p:cNvCxnSpPr>
          <p:nvPr/>
        </p:nvCxnSpPr>
        <p:spPr>
          <a:xfrm>
            <a:off x="7438901" y="2761230"/>
            <a:ext cx="358348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feld 110">
            <a:extLst>
              <a:ext uri="{FF2B5EF4-FFF2-40B4-BE49-F238E27FC236}">
                <a16:creationId xmlns:a16="http://schemas.microsoft.com/office/drawing/2014/main" id="{92376ED6-BEC2-CA4D-B540-43AE8B876D01}"/>
              </a:ext>
            </a:extLst>
          </p:cNvPr>
          <p:cNvSpPr txBox="1"/>
          <p:nvPr/>
        </p:nvSpPr>
        <p:spPr>
          <a:xfrm>
            <a:off x="6991274" y="249338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/>
              <p:nvPr/>
            </p:nvSpPr>
            <p:spPr>
              <a:xfrm>
                <a:off x="2292333" y="3325070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333" y="3325070"/>
                <a:ext cx="707822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feld 140">
                <a:extLst>
                  <a:ext uri="{FF2B5EF4-FFF2-40B4-BE49-F238E27FC236}">
                    <a16:creationId xmlns:a16="http://schemas.microsoft.com/office/drawing/2014/main" id="{825EF54D-447C-8048-87B5-8F5A10A0450D}"/>
                  </a:ext>
                </a:extLst>
              </p:cNvPr>
              <p:cNvSpPr txBox="1"/>
              <p:nvPr/>
            </p:nvSpPr>
            <p:spPr>
              <a:xfrm>
                <a:off x="4967759" y="3325070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1" name="Textfeld 140">
                <a:extLst>
                  <a:ext uri="{FF2B5EF4-FFF2-40B4-BE49-F238E27FC236}">
                    <a16:creationId xmlns:a16="http://schemas.microsoft.com/office/drawing/2014/main" id="{825EF54D-447C-8048-87B5-8F5A10A04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759" y="3325070"/>
                <a:ext cx="707822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/>
              <p:nvPr/>
            </p:nvSpPr>
            <p:spPr>
              <a:xfrm>
                <a:off x="1274731" y="2361120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731" y="2361120"/>
                <a:ext cx="714234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1" name="Gerade Verbindung mit Pfeil 150">
            <a:extLst>
              <a:ext uri="{FF2B5EF4-FFF2-40B4-BE49-F238E27FC236}">
                <a16:creationId xmlns:a16="http://schemas.microsoft.com/office/drawing/2014/main" id="{FE1BAACC-F0BA-9140-B91C-AB88EF16CFEA}"/>
              </a:ext>
            </a:extLst>
          </p:cNvPr>
          <p:cNvCxnSpPr>
            <a:cxnSpLocks/>
            <a:stCxn id="92" idx="3"/>
          </p:cNvCxnSpPr>
          <p:nvPr/>
        </p:nvCxnSpPr>
        <p:spPr>
          <a:xfrm>
            <a:off x="6635317" y="2761230"/>
            <a:ext cx="389056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B93F35E-6BF9-5546-82A1-AEC2337B0B4A}"/>
              </a:ext>
            </a:extLst>
          </p:cNvPr>
          <p:cNvCxnSpPr>
            <a:cxnSpLocks/>
            <a:stCxn id="79" idx="0"/>
            <a:endCxn id="164" idx="2"/>
          </p:cNvCxnSpPr>
          <p:nvPr/>
        </p:nvCxnSpPr>
        <p:spPr>
          <a:xfrm flipV="1">
            <a:off x="3659765" y="1750935"/>
            <a:ext cx="0" cy="69412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mit Pfeil 159">
            <a:extLst>
              <a:ext uri="{FF2B5EF4-FFF2-40B4-BE49-F238E27FC236}">
                <a16:creationId xmlns:a16="http://schemas.microsoft.com/office/drawing/2014/main" id="{81587DCD-367A-534E-9956-0BF63C56E6C7}"/>
              </a:ext>
            </a:extLst>
          </p:cNvPr>
          <p:cNvCxnSpPr>
            <a:cxnSpLocks/>
            <a:stCxn id="92" idx="0"/>
            <a:endCxn id="165" idx="2"/>
          </p:cNvCxnSpPr>
          <p:nvPr/>
        </p:nvCxnSpPr>
        <p:spPr>
          <a:xfrm flipH="1" flipV="1">
            <a:off x="6313169" y="1743965"/>
            <a:ext cx="5978" cy="70109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/>
              <p:nvPr/>
            </p:nvSpPr>
            <p:spPr>
              <a:xfrm>
                <a:off x="3343595" y="111859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95" y="1118595"/>
                <a:ext cx="632340" cy="63234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/>
              <p:nvPr/>
            </p:nvSpPr>
            <p:spPr>
              <a:xfrm>
                <a:off x="5996999" y="111162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i="1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5" name="Rechteck 164">
                <a:extLst>
                  <a:ext uri="{FF2B5EF4-FFF2-40B4-BE49-F238E27FC236}">
                    <a16:creationId xmlns:a16="http://schemas.microsoft.com/office/drawing/2014/main" id="{4CA48EF2-EC32-F84D-9A2B-AA3F2C5F4D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6999" y="1111625"/>
                <a:ext cx="632340" cy="6323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/>
              <p:nvPr/>
            </p:nvSpPr>
            <p:spPr>
              <a:xfrm>
                <a:off x="3928134" y="2371695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8134" y="2371695"/>
                <a:ext cx="714234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/>
              <p:nvPr/>
            </p:nvSpPr>
            <p:spPr>
              <a:xfrm>
                <a:off x="4362654" y="1115110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654" y="1115110"/>
                <a:ext cx="632340" cy="63234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E81759D2-C384-184F-B2CC-853C2DD983BA}"/>
                  </a:ext>
                </a:extLst>
              </p:cNvPr>
              <p:cNvSpPr/>
              <p:nvPr/>
            </p:nvSpPr>
            <p:spPr>
              <a:xfrm>
                <a:off x="6988463" y="1108140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1" name="Rechteck 170">
                <a:extLst>
                  <a:ext uri="{FF2B5EF4-FFF2-40B4-BE49-F238E27FC236}">
                    <a16:creationId xmlns:a16="http://schemas.microsoft.com/office/drawing/2014/main" id="{E81759D2-C384-184F-B2CC-853C2DD98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463" y="1108140"/>
                <a:ext cx="632340" cy="63234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2" name="Gerade Verbindung mit Pfeil 171">
            <a:extLst>
              <a:ext uri="{FF2B5EF4-FFF2-40B4-BE49-F238E27FC236}">
                <a16:creationId xmlns:a16="http://schemas.microsoft.com/office/drawing/2014/main" id="{840CE49A-578A-5148-B62F-44CB0CBC4099}"/>
              </a:ext>
            </a:extLst>
          </p:cNvPr>
          <p:cNvCxnSpPr>
            <a:cxnSpLocks/>
            <a:stCxn id="165" idx="3"/>
            <a:endCxn id="171" idx="1"/>
          </p:cNvCxnSpPr>
          <p:nvPr/>
        </p:nvCxnSpPr>
        <p:spPr>
          <a:xfrm flipV="1">
            <a:off x="6629339" y="1424310"/>
            <a:ext cx="359124" cy="34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58A18CA-7270-804D-AB2E-BDBA59F0F132}"/>
              </a:ext>
            </a:extLst>
          </p:cNvPr>
          <p:cNvCxnSpPr>
            <a:cxnSpLocks/>
            <a:stCxn id="164" idx="3"/>
            <a:endCxn id="170" idx="1"/>
          </p:cNvCxnSpPr>
          <p:nvPr/>
        </p:nvCxnSpPr>
        <p:spPr>
          <a:xfrm flipV="1">
            <a:off x="3975935" y="1431280"/>
            <a:ext cx="386719" cy="3485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024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D75E43E-238E-3D4B-A3FD-9AD768D52E1F}"/>
                  </a:ext>
                </a:extLst>
              </p:cNvPr>
              <p:cNvSpPr txBox="1"/>
              <p:nvPr/>
            </p:nvSpPr>
            <p:spPr>
              <a:xfrm>
                <a:off x="1719212" y="1729763"/>
                <a:ext cx="4595345" cy="12298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Textfeld 32">
                <a:extLst>
                  <a:ext uri="{FF2B5EF4-FFF2-40B4-BE49-F238E27FC236}">
                    <a16:creationId xmlns:a16="http://schemas.microsoft.com/office/drawing/2014/main" id="{6D75E43E-238E-3D4B-A3FD-9AD768D52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12" y="1729763"/>
                <a:ext cx="4595345" cy="1229812"/>
              </a:xfrm>
              <a:prstGeom prst="rect">
                <a:avLst/>
              </a:prstGeom>
              <a:blipFill>
                <a:blip r:embed="rId3"/>
                <a:stretch>
                  <a:fillRect l="-551" t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70ED0A1A-FFBF-4D4C-A0F0-91579F3EAADE}"/>
                  </a:ext>
                </a:extLst>
              </p:cNvPr>
              <p:cNvSpPr txBox="1"/>
              <p:nvPr/>
            </p:nvSpPr>
            <p:spPr>
              <a:xfrm>
                <a:off x="1720427" y="1730979"/>
                <a:ext cx="4595345" cy="12298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Textfeld 31">
                <a:extLst>
                  <a:ext uri="{FF2B5EF4-FFF2-40B4-BE49-F238E27FC236}">
                    <a16:creationId xmlns:a16="http://schemas.microsoft.com/office/drawing/2014/main" id="{70ED0A1A-FFBF-4D4C-A0F0-91579F3EAA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27" y="1730979"/>
                <a:ext cx="4595345" cy="12298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D61E6BE0-6BF9-6442-8501-01D2EABC66BF}"/>
                  </a:ext>
                </a:extLst>
              </p:cNvPr>
              <p:cNvSpPr txBox="1"/>
              <p:nvPr/>
            </p:nvSpPr>
            <p:spPr>
              <a:xfrm>
                <a:off x="702894" y="1310710"/>
                <a:ext cx="2413161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>
                    <a:solidFill>
                      <a:schemeClr val="bg1"/>
                    </a:solidFill>
                  </a:rPr>
                  <a:t>Gradient bzgl.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4" name="Textfeld 73">
                <a:extLst>
                  <a:ext uri="{FF2B5EF4-FFF2-40B4-BE49-F238E27FC236}">
                    <a16:creationId xmlns:a16="http://schemas.microsoft.com/office/drawing/2014/main" id="{D61E6BE0-6BF9-6442-8501-01D2EABC66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94" y="1310710"/>
                <a:ext cx="2413161" cy="424283"/>
              </a:xfrm>
              <a:prstGeom prst="rect">
                <a:avLst/>
              </a:prstGeom>
              <a:blipFill>
                <a:blip r:embed="rId5"/>
                <a:stretch>
                  <a:fillRect l="-2094" t="-5714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BACKPROPAGATION THROUGH TIME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ECFB0A-9161-464C-B883-A948B439D2A7}"/>
              </a:ext>
            </a:extLst>
          </p:cNvPr>
          <p:cNvGrpSpPr/>
          <p:nvPr/>
        </p:nvGrpSpPr>
        <p:grpSpPr>
          <a:xfrm>
            <a:off x="3206717" y="1115110"/>
            <a:ext cx="5253753" cy="3472765"/>
            <a:chOff x="2261293" y="1115110"/>
            <a:chExt cx="5253753" cy="3472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7A15E00B-F3B0-4C40-9B7A-2340C0E089D4}"/>
                    </a:ext>
                  </a:extLst>
                </p:cNvPr>
                <p:cNvSpPr txBox="1"/>
                <p:nvPr/>
              </p:nvSpPr>
              <p:spPr>
                <a:xfrm>
                  <a:off x="5253778" y="1983617"/>
                  <a:ext cx="762068" cy="424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7A15E00B-F3B0-4C40-9B7A-2340C0E08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778" y="1983617"/>
                  <a:ext cx="762068" cy="424732"/>
                </a:xfrm>
                <a:prstGeom prst="rect">
                  <a:avLst/>
                </a:prstGeom>
                <a:blipFill>
                  <a:blip r:embed="rId6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8914474-BF5A-214D-8A6C-8CEFA5D28D5E}"/>
                    </a:ext>
                  </a:extLst>
                </p:cNvPr>
                <p:cNvSpPr/>
                <p:nvPr/>
              </p:nvSpPr>
              <p:spPr>
                <a:xfrm>
                  <a:off x="3590984" y="3955535"/>
                  <a:ext cx="632340" cy="632340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2F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8914474-BF5A-214D-8A6C-8CEFA5D28D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984" y="3955535"/>
                  <a:ext cx="632340" cy="6323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2F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AF1C15DA-F7FD-8743-BBB2-01EC85D5FFC2}"/>
                    </a:ext>
                  </a:extLst>
                </p:cNvPr>
                <p:cNvSpPr/>
                <p:nvPr/>
              </p:nvSpPr>
              <p:spPr>
                <a:xfrm>
                  <a:off x="3590984" y="2760226"/>
                  <a:ext cx="632340" cy="632340"/>
                </a:xfrm>
                <a:prstGeom prst="rect">
                  <a:avLst/>
                </a:prstGeom>
                <a:solidFill>
                  <a:srgbClr val="FFCBFF"/>
                </a:solidFill>
                <a:ln>
                  <a:solidFill>
                    <a:srgbClr val="15051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AF1C15DA-F7FD-8743-BBB2-01EC85D5F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984" y="2760226"/>
                  <a:ext cx="632340" cy="6323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15051E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81DE7140-5DEB-3B44-A7F5-34A492E1D221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3907154" y="3392566"/>
              <a:ext cx="0" cy="56296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6943CA1-E4DC-7445-8F27-FD25554995D5}"/>
                </a:ext>
              </a:extLst>
            </p:cNvPr>
            <p:cNvCxnSpPr>
              <a:cxnSpLocks/>
              <a:stCxn id="71" idx="3"/>
              <a:endCxn id="25" idx="1"/>
            </p:cNvCxnSpPr>
            <p:nvPr/>
          </p:nvCxnSpPr>
          <p:spPr>
            <a:xfrm>
              <a:off x="2893633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4488B7E-C9F6-064A-B294-5D6DBE93F14C}"/>
                    </a:ext>
                  </a:extLst>
                </p:cNvPr>
                <p:cNvSpPr/>
                <p:nvPr/>
              </p:nvSpPr>
              <p:spPr>
                <a:xfrm>
                  <a:off x="2261293" y="2760226"/>
                  <a:ext cx="632340" cy="632340"/>
                </a:xfrm>
                <a:prstGeom prst="rect">
                  <a:avLst/>
                </a:prstGeom>
                <a:solidFill>
                  <a:srgbClr val="FCFFB2"/>
                </a:solidFill>
                <a:ln>
                  <a:solidFill>
                    <a:srgbClr val="9D980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4488B7E-C9F6-064A-B294-5D6DBE93F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293" y="2760226"/>
                  <a:ext cx="632340" cy="63234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9D980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B1BA13BA-4C7A-3340-A3D8-5D6F0DDB71C8}"/>
                    </a:ext>
                  </a:extLst>
                </p:cNvPr>
                <p:cNvSpPr/>
                <p:nvPr/>
              </p:nvSpPr>
              <p:spPr>
                <a:xfrm>
                  <a:off x="4920675" y="2760226"/>
                  <a:ext cx="632340" cy="632340"/>
                </a:xfrm>
                <a:prstGeom prst="rect">
                  <a:avLst/>
                </a:prstGeom>
                <a:solidFill>
                  <a:srgbClr val="FCFFB2"/>
                </a:solidFill>
                <a:ln>
                  <a:solidFill>
                    <a:srgbClr val="9D980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B1BA13BA-4C7A-3340-A3D8-5D6F0DDB71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675" y="2760226"/>
                  <a:ext cx="632340" cy="63234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9D980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9F5EC72E-7DA3-C24E-AABB-20F1D6F8FAF5}"/>
                </a:ext>
              </a:extLst>
            </p:cNvPr>
            <p:cNvCxnSpPr>
              <a:cxnSpLocks/>
              <a:stCxn id="25" idx="3"/>
              <a:endCxn id="79" idx="1"/>
            </p:cNvCxnSpPr>
            <p:nvPr/>
          </p:nvCxnSpPr>
          <p:spPr>
            <a:xfrm>
              <a:off x="4223324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5DDA6489-297F-5C47-842F-4C65E2F56567}"/>
                </a:ext>
              </a:extLst>
            </p:cNvPr>
            <p:cNvCxnSpPr>
              <a:cxnSpLocks/>
              <a:stCxn id="79" idx="3"/>
              <a:endCxn id="90" idx="1"/>
            </p:cNvCxnSpPr>
            <p:nvPr/>
          </p:nvCxnSpPr>
          <p:spPr>
            <a:xfrm>
              <a:off x="5553015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F606439E-4586-8E46-99AE-674679E1BA18}"/>
                    </a:ext>
                  </a:extLst>
                </p:cNvPr>
                <p:cNvSpPr/>
                <p:nvPr/>
              </p:nvSpPr>
              <p:spPr>
                <a:xfrm>
                  <a:off x="6250366" y="2760226"/>
                  <a:ext cx="632340" cy="632340"/>
                </a:xfrm>
                <a:prstGeom prst="rect">
                  <a:avLst/>
                </a:prstGeom>
                <a:solidFill>
                  <a:srgbClr val="FFCBFF"/>
                </a:solidFill>
                <a:ln>
                  <a:solidFill>
                    <a:srgbClr val="15051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F606439E-4586-8E46-99AE-674679E1BA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366" y="2760226"/>
                  <a:ext cx="632340" cy="6323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15051E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feld 265">
                  <a:extLst>
                    <a:ext uri="{FF2B5EF4-FFF2-40B4-BE49-F238E27FC236}">
                      <a16:creationId xmlns:a16="http://schemas.microsoft.com/office/drawing/2014/main" id="{8970821A-BE9B-3E41-94F7-A624D87EBBE0}"/>
                    </a:ext>
                  </a:extLst>
                </p:cNvPr>
                <p:cNvSpPr txBox="1"/>
                <p:nvPr/>
              </p:nvSpPr>
              <p:spPr>
                <a:xfrm>
                  <a:off x="3907154" y="3439820"/>
                  <a:ext cx="7078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feld 265">
                  <a:extLst>
                    <a:ext uri="{FF2B5EF4-FFF2-40B4-BE49-F238E27FC236}">
                      <a16:creationId xmlns:a16="http://schemas.microsoft.com/office/drawing/2014/main" id="{8970821A-BE9B-3E41-94F7-A624D87EB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154" y="3439820"/>
                  <a:ext cx="707822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85BEE590-F85B-3E4D-9C5E-A3ADF7A16048}"/>
                    </a:ext>
                  </a:extLst>
                </p:cNvPr>
                <p:cNvSpPr txBox="1"/>
                <p:nvPr/>
              </p:nvSpPr>
              <p:spPr>
                <a:xfrm>
                  <a:off x="2851811" y="2676286"/>
                  <a:ext cx="7142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85BEE590-F85B-3E4D-9C5E-A3ADF7A16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811" y="2676286"/>
                  <a:ext cx="714234" cy="40011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5B93F35E-6BF9-5546-82A1-AEC2337B0B4A}"/>
                </a:ext>
              </a:extLst>
            </p:cNvPr>
            <p:cNvCxnSpPr>
              <a:cxnSpLocks/>
              <a:stCxn id="79" idx="0"/>
              <a:endCxn id="164" idx="2"/>
            </p:cNvCxnSpPr>
            <p:nvPr/>
          </p:nvCxnSpPr>
          <p:spPr>
            <a:xfrm flipV="1">
              <a:off x="5236845" y="1750935"/>
              <a:ext cx="0" cy="1009291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hteck 163">
                  <a:extLst>
                    <a:ext uri="{FF2B5EF4-FFF2-40B4-BE49-F238E27FC236}">
                      <a16:creationId xmlns:a16="http://schemas.microsoft.com/office/drawing/2014/main" id="{F0EF7498-733E-7D4E-A17D-C92E0DE28155}"/>
                    </a:ext>
                  </a:extLst>
                </p:cNvPr>
                <p:cNvSpPr/>
                <p:nvPr/>
              </p:nvSpPr>
              <p:spPr>
                <a:xfrm>
                  <a:off x="4920675" y="1118595"/>
                  <a:ext cx="632340" cy="632340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Rechteck 163">
                  <a:extLst>
                    <a:ext uri="{FF2B5EF4-FFF2-40B4-BE49-F238E27FC236}">
                      <a16:creationId xmlns:a16="http://schemas.microsoft.com/office/drawing/2014/main" id="{F0EF7498-733E-7D4E-A17D-C92E0DE28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675" y="1118595"/>
                  <a:ext cx="632340" cy="63234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01F646E2-D817-4248-925C-7185A61FDB47}"/>
                    </a:ext>
                  </a:extLst>
                </p:cNvPr>
                <p:cNvSpPr txBox="1"/>
                <p:nvPr/>
              </p:nvSpPr>
              <p:spPr>
                <a:xfrm>
                  <a:off x="5505214" y="2686861"/>
                  <a:ext cx="7142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01F646E2-D817-4248-925C-7185A61FD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214" y="2686861"/>
                  <a:ext cx="714234" cy="40011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A9FEFEAD-79C3-3445-B8D6-EF71F51C5981}"/>
                    </a:ext>
                  </a:extLst>
                </p:cNvPr>
                <p:cNvSpPr/>
                <p:nvPr/>
              </p:nvSpPr>
              <p:spPr>
                <a:xfrm>
                  <a:off x="6882706" y="1115110"/>
                  <a:ext cx="632340" cy="6323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A9FEFEAD-79C3-3445-B8D6-EF71F51C59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2706" y="1115110"/>
                  <a:ext cx="632340" cy="632340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Gerade Verbindung mit Pfeil 174">
              <a:extLst>
                <a:ext uri="{FF2B5EF4-FFF2-40B4-BE49-F238E27FC236}">
                  <a16:creationId xmlns:a16="http://schemas.microsoft.com/office/drawing/2014/main" id="{858A18CA-7270-804D-AB2E-BDBA59F0F132}"/>
                </a:ext>
              </a:extLst>
            </p:cNvPr>
            <p:cNvCxnSpPr>
              <a:cxnSpLocks/>
              <a:stCxn id="164" idx="3"/>
              <a:endCxn id="170" idx="1"/>
            </p:cNvCxnSpPr>
            <p:nvPr/>
          </p:nvCxnSpPr>
          <p:spPr>
            <a:xfrm flipV="1">
              <a:off x="5553015" y="1431280"/>
              <a:ext cx="1329691" cy="3485"/>
            </a:xfrm>
            <a:prstGeom prst="straightConnector1">
              <a:avLst/>
            </a:prstGeom>
            <a:ln w="25400">
              <a:solidFill>
                <a:schemeClr val="bg1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extfeld 30">
            <a:extLst>
              <a:ext uri="{FF2B5EF4-FFF2-40B4-BE49-F238E27FC236}">
                <a16:creationId xmlns:a16="http://schemas.microsoft.com/office/drawing/2014/main" id="{13A79013-77A7-E340-90D5-9E190B95F2F5}"/>
              </a:ext>
            </a:extLst>
          </p:cNvPr>
          <p:cNvSpPr txBox="1"/>
          <p:nvPr/>
        </p:nvSpPr>
        <p:spPr>
          <a:xfrm>
            <a:off x="2899959" y="132339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ergibt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durch</a:t>
            </a:r>
            <a:endParaRPr lang="en-GB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4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BACKPROPAGATION THROUGH TIME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63ECFB0A-9161-464C-B883-A948B439D2A7}"/>
              </a:ext>
            </a:extLst>
          </p:cNvPr>
          <p:cNvGrpSpPr/>
          <p:nvPr/>
        </p:nvGrpSpPr>
        <p:grpSpPr>
          <a:xfrm>
            <a:off x="3206035" y="1115110"/>
            <a:ext cx="5253753" cy="3472765"/>
            <a:chOff x="2261293" y="1115110"/>
            <a:chExt cx="5253753" cy="34727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7A15E00B-F3B0-4C40-9B7A-2340C0E089D4}"/>
                    </a:ext>
                  </a:extLst>
                </p:cNvPr>
                <p:cNvSpPr txBox="1"/>
                <p:nvPr/>
              </p:nvSpPr>
              <p:spPr>
                <a:xfrm>
                  <a:off x="5253778" y="1983617"/>
                  <a:ext cx="762068" cy="4247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7A15E00B-F3B0-4C40-9B7A-2340C0E089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3778" y="1983617"/>
                  <a:ext cx="762068" cy="424732"/>
                </a:xfrm>
                <a:prstGeom prst="rect">
                  <a:avLst/>
                </a:prstGeom>
                <a:blipFill>
                  <a:blip r:embed="rId3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8914474-BF5A-214D-8A6C-8CEFA5D28D5E}"/>
                    </a:ext>
                  </a:extLst>
                </p:cNvPr>
                <p:cNvSpPr/>
                <p:nvPr/>
              </p:nvSpPr>
              <p:spPr>
                <a:xfrm>
                  <a:off x="3590984" y="3955535"/>
                  <a:ext cx="632340" cy="632340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53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4" name="Rechteck 23">
                  <a:extLst>
                    <a:ext uri="{FF2B5EF4-FFF2-40B4-BE49-F238E27FC236}">
                      <a16:creationId xmlns:a16="http://schemas.microsoft.com/office/drawing/2014/main" id="{78914474-BF5A-214D-8A6C-8CEFA5D28D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984" y="3955535"/>
                  <a:ext cx="632340" cy="63234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53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AF1C15DA-F7FD-8743-BBB2-01EC85D5FFC2}"/>
                    </a:ext>
                  </a:extLst>
                </p:cNvPr>
                <p:cNvSpPr/>
                <p:nvPr/>
              </p:nvSpPr>
              <p:spPr>
                <a:xfrm>
                  <a:off x="3590984" y="2760226"/>
                  <a:ext cx="632340" cy="632340"/>
                </a:xfrm>
                <a:prstGeom prst="rect">
                  <a:avLst/>
                </a:prstGeom>
                <a:solidFill>
                  <a:srgbClr val="FFCBFF"/>
                </a:solidFill>
                <a:ln>
                  <a:solidFill>
                    <a:srgbClr val="15051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hteck 24">
                  <a:extLst>
                    <a:ext uri="{FF2B5EF4-FFF2-40B4-BE49-F238E27FC236}">
                      <a16:creationId xmlns:a16="http://schemas.microsoft.com/office/drawing/2014/main" id="{AF1C15DA-F7FD-8743-BBB2-01EC85D5FFC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0984" y="2760226"/>
                  <a:ext cx="632340" cy="63234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15051E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81DE7140-5DEB-3B44-A7F5-34A492E1D221}"/>
                </a:ext>
              </a:extLst>
            </p:cNvPr>
            <p:cNvCxnSpPr>
              <a:cxnSpLocks/>
              <a:stCxn id="24" idx="0"/>
              <a:endCxn id="25" idx="2"/>
            </p:cNvCxnSpPr>
            <p:nvPr/>
          </p:nvCxnSpPr>
          <p:spPr>
            <a:xfrm flipV="1">
              <a:off x="3907154" y="3392566"/>
              <a:ext cx="0" cy="562969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96943CA1-E4DC-7445-8F27-FD25554995D5}"/>
                </a:ext>
              </a:extLst>
            </p:cNvPr>
            <p:cNvCxnSpPr>
              <a:cxnSpLocks/>
              <a:stCxn id="71" idx="3"/>
              <a:endCxn id="25" idx="1"/>
            </p:cNvCxnSpPr>
            <p:nvPr/>
          </p:nvCxnSpPr>
          <p:spPr>
            <a:xfrm>
              <a:off x="2893633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4488B7E-C9F6-064A-B294-5D6DBE93F14C}"/>
                    </a:ext>
                  </a:extLst>
                </p:cNvPr>
                <p:cNvSpPr/>
                <p:nvPr/>
              </p:nvSpPr>
              <p:spPr>
                <a:xfrm>
                  <a:off x="2261293" y="2760226"/>
                  <a:ext cx="632340" cy="632340"/>
                </a:xfrm>
                <a:prstGeom prst="rect">
                  <a:avLst/>
                </a:prstGeom>
                <a:solidFill>
                  <a:srgbClr val="FCFFB2"/>
                </a:solidFill>
                <a:ln>
                  <a:solidFill>
                    <a:srgbClr val="9D980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hteck 70">
                  <a:extLst>
                    <a:ext uri="{FF2B5EF4-FFF2-40B4-BE49-F238E27FC236}">
                      <a16:creationId xmlns:a16="http://schemas.microsoft.com/office/drawing/2014/main" id="{64488B7E-C9F6-064A-B294-5D6DBE93F1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61293" y="2760226"/>
                  <a:ext cx="632340" cy="63234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9D980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B1BA13BA-4C7A-3340-A3D8-5D6F0DDB71C8}"/>
                    </a:ext>
                  </a:extLst>
                </p:cNvPr>
                <p:cNvSpPr/>
                <p:nvPr/>
              </p:nvSpPr>
              <p:spPr>
                <a:xfrm>
                  <a:off x="4920675" y="2760226"/>
                  <a:ext cx="632340" cy="632340"/>
                </a:xfrm>
                <a:prstGeom prst="rect">
                  <a:avLst/>
                </a:prstGeom>
                <a:solidFill>
                  <a:srgbClr val="FCFFB2"/>
                </a:solidFill>
                <a:ln>
                  <a:solidFill>
                    <a:srgbClr val="9D980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9" name="Rechteck 78">
                  <a:extLst>
                    <a:ext uri="{FF2B5EF4-FFF2-40B4-BE49-F238E27FC236}">
                      <a16:creationId xmlns:a16="http://schemas.microsoft.com/office/drawing/2014/main" id="{B1BA13BA-4C7A-3340-A3D8-5D6F0DDB71C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675" y="2760226"/>
                  <a:ext cx="632340" cy="6323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9D980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9F5EC72E-7DA3-C24E-AABB-20F1D6F8FAF5}"/>
                </a:ext>
              </a:extLst>
            </p:cNvPr>
            <p:cNvCxnSpPr>
              <a:cxnSpLocks/>
              <a:stCxn id="25" idx="3"/>
              <a:endCxn id="79" idx="1"/>
            </p:cNvCxnSpPr>
            <p:nvPr/>
          </p:nvCxnSpPr>
          <p:spPr>
            <a:xfrm>
              <a:off x="4223324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5DDA6489-297F-5C47-842F-4C65E2F56567}"/>
                </a:ext>
              </a:extLst>
            </p:cNvPr>
            <p:cNvCxnSpPr>
              <a:cxnSpLocks/>
              <a:stCxn id="79" idx="3"/>
              <a:endCxn id="90" idx="1"/>
            </p:cNvCxnSpPr>
            <p:nvPr/>
          </p:nvCxnSpPr>
          <p:spPr>
            <a:xfrm>
              <a:off x="5553015" y="3076396"/>
              <a:ext cx="697351" cy="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F606439E-4586-8E46-99AE-674679E1BA18}"/>
                    </a:ext>
                  </a:extLst>
                </p:cNvPr>
                <p:cNvSpPr/>
                <p:nvPr/>
              </p:nvSpPr>
              <p:spPr>
                <a:xfrm>
                  <a:off x="6250366" y="2760226"/>
                  <a:ext cx="632340" cy="632340"/>
                </a:xfrm>
                <a:prstGeom prst="rect">
                  <a:avLst/>
                </a:prstGeom>
                <a:solidFill>
                  <a:srgbClr val="FFCBFF"/>
                </a:solidFill>
                <a:ln>
                  <a:solidFill>
                    <a:srgbClr val="15051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hteck 89">
                  <a:extLst>
                    <a:ext uri="{FF2B5EF4-FFF2-40B4-BE49-F238E27FC236}">
                      <a16:creationId xmlns:a16="http://schemas.microsoft.com/office/drawing/2014/main" id="{F606439E-4586-8E46-99AE-674679E1BA1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366" y="2760226"/>
                  <a:ext cx="632340" cy="63234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15051E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6" name="Textfeld 265">
                  <a:extLst>
                    <a:ext uri="{FF2B5EF4-FFF2-40B4-BE49-F238E27FC236}">
                      <a16:creationId xmlns:a16="http://schemas.microsoft.com/office/drawing/2014/main" id="{8970821A-BE9B-3E41-94F7-A624D87EBBE0}"/>
                    </a:ext>
                  </a:extLst>
                </p:cNvPr>
                <p:cNvSpPr txBox="1"/>
                <p:nvPr/>
              </p:nvSpPr>
              <p:spPr>
                <a:xfrm>
                  <a:off x="3907154" y="3439820"/>
                  <a:ext cx="70782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6" name="Textfeld 265">
                  <a:extLst>
                    <a:ext uri="{FF2B5EF4-FFF2-40B4-BE49-F238E27FC236}">
                      <a16:creationId xmlns:a16="http://schemas.microsoft.com/office/drawing/2014/main" id="{8970821A-BE9B-3E41-94F7-A624D87EBB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07154" y="3439820"/>
                  <a:ext cx="707822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85BEE590-F85B-3E4D-9C5E-A3ADF7A16048}"/>
                    </a:ext>
                  </a:extLst>
                </p:cNvPr>
                <p:cNvSpPr txBox="1"/>
                <p:nvPr/>
              </p:nvSpPr>
              <p:spPr>
                <a:xfrm>
                  <a:off x="2851811" y="2676286"/>
                  <a:ext cx="7142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7" name="Textfeld 146">
                  <a:extLst>
                    <a:ext uri="{FF2B5EF4-FFF2-40B4-BE49-F238E27FC236}">
                      <a16:creationId xmlns:a16="http://schemas.microsoft.com/office/drawing/2014/main" id="{85BEE590-F85B-3E4D-9C5E-A3ADF7A160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811" y="2676286"/>
                  <a:ext cx="714234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5B93F35E-6BF9-5546-82A1-AEC2337B0B4A}"/>
                </a:ext>
              </a:extLst>
            </p:cNvPr>
            <p:cNvCxnSpPr>
              <a:cxnSpLocks/>
              <a:stCxn id="79" idx="0"/>
              <a:endCxn id="164" idx="2"/>
            </p:cNvCxnSpPr>
            <p:nvPr/>
          </p:nvCxnSpPr>
          <p:spPr>
            <a:xfrm flipV="1">
              <a:off x="5236845" y="1750935"/>
              <a:ext cx="0" cy="1009291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4" name="Rechteck 163">
                  <a:extLst>
                    <a:ext uri="{FF2B5EF4-FFF2-40B4-BE49-F238E27FC236}">
                      <a16:creationId xmlns:a16="http://schemas.microsoft.com/office/drawing/2014/main" id="{F0EF7498-733E-7D4E-A17D-C92E0DE28155}"/>
                    </a:ext>
                  </a:extLst>
                </p:cNvPr>
                <p:cNvSpPr/>
                <p:nvPr/>
              </p:nvSpPr>
              <p:spPr>
                <a:xfrm>
                  <a:off x="4920675" y="1118595"/>
                  <a:ext cx="632340" cy="632340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de-DE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sz="2000" b="0" i="1" smtClean="0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64" name="Rechteck 163">
                  <a:extLst>
                    <a:ext uri="{FF2B5EF4-FFF2-40B4-BE49-F238E27FC236}">
                      <a16:creationId xmlns:a16="http://schemas.microsoft.com/office/drawing/2014/main" id="{F0EF7498-733E-7D4E-A17D-C92E0DE28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0675" y="1118595"/>
                  <a:ext cx="632340" cy="63234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01F646E2-D817-4248-925C-7185A61FDB47}"/>
                    </a:ext>
                  </a:extLst>
                </p:cNvPr>
                <p:cNvSpPr txBox="1"/>
                <p:nvPr/>
              </p:nvSpPr>
              <p:spPr>
                <a:xfrm>
                  <a:off x="5505214" y="2686861"/>
                  <a:ext cx="71423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9" name="Textfeld 168">
                  <a:extLst>
                    <a:ext uri="{FF2B5EF4-FFF2-40B4-BE49-F238E27FC236}">
                      <a16:creationId xmlns:a16="http://schemas.microsoft.com/office/drawing/2014/main" id="{01F646E2-D817-4248-925C-7185A61FDB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5214" y="2686861"/>
                  <a:ext cx="714234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A9FEFEAD-79C3-3445-B8D6-EF71F51C5981}"/>
                    </a:ext>
                  </a:extLst>
                </p:cNvPr>
                <p:cNvSpPr/>
                <p:nvPr/>
              </p:nvSpPr>
              <p:spPr>
                <a:xfrm>
                  <a:off x="6882706" y="1115110"/>
                  <a:ext cx="632340" cy="6323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70" name="Rechteck 169">
                  <a:extLst>
                    <a:ext uri="{FF2B5EF4-FFF2-40B4-BE49-F238E27FC236}">
                      <a16:creationId xmlns:a16="http://schemas.microsoft.com/office/drawing/2014/main" id="{A9FEFEAD-79C3-3445-B8D6-EF71F51C59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2706" y="1115110"/>
                  <a:ext cx="632340" cy="63234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5" name="Gerade Verbindung mit Pfeil 174">
              <a:extLst>
                <a:ext uri="{FF2B5EF4-FFF2-40B4-BE49-F238E27FC236}">
                  <a16:creationId xmlns:a16="http://schemas.microsoft.com/office/drawing/2014/main" id="{858A18CA-7270-804D-AB2E-BDBA59F0F132}"/>
                </a:ext>
              </a:extLst>
            </p:cNvPr>
            <p:cNvCxnSpPr>
              <a:cxnSpLocks/>
              <a:stCxn id="164" idx="3"/>
              <a:endCxn id="170" idx="1"/>
            </p:cNvCxnSpPr>
            <p:nvPr/>
          </p:nvCxnSpPr>
          <p:spPr>
            <a:xfrm flipV="1">
              <a:off x="5553015" y="1431280"/>
              <a:ext cx="1329691" cy="3485"/>
            </a:xfrm>
            <a:prstGeom prst="straightConnector1">
              <a:avLst/>
            </a:prstGeom>
            <a:ln w="25400">
              <a:solidFill>
                <a:srgbClr val="FF000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8ABBB448-13C8-0C45-BE8A-7D8B52942C3D}"/>
                  </a:ext>
                </a:extLst>
              </p:cNvPr>
              <p:cNvSpPr txBox="1"/>
              <p:nvPr/>
            </p:nvSpPr>
            <p:spPr>
              <a:xfrm>
                <a:off x="5426184" y="1931842"/>
                <a:ext cx="733214" cy="6301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8ABBB448-13C8-0C45-BE8A-7D8B52942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184" y="1931842"/>
                <a:ext cx="733214" cy="630109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1C6A0A2D-5269-D74F-8FE8-9C7E7827D5DE}"/>
                  </a:ext>
                </a:extLst>
              </p:cNvPr>
              <p:cNvSpPr txBox="1"/>
              <p:nvPr/>
            </p:nvSpPr>
            <p:spPr>
              <a:xfrm>
                <a:off x="6936991" y="1458211"/>
                <a:ext cx="537135" cy="6026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6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1C6A0A2D-5269-D74F-8FE8-9C7E7827D5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6991" y="1458211"/>
                <a:ext cx="537135" cy="602601"/>
              </a:xfrm>
              <a:prstGeom prst="rect">
                <a:avLst/>
              </a:prstGeom>
              <a:blipFill>
                <a:blip r:embed="rId15"/>
                <a:stretch>
                  <a:fillRect b="-41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1A2B8CA-9C5A-B94E-AAC7-2D1E87C29C6D}"/>
                  </a:ext>
                </a:extLst>
              </p:cNvPr>
              <p:cNvSpPr txBox="1"/>
              <p:nvPr/>
            </p:nvSpPr>
            <p:spPr>
              <a:xfrm>
                <a:off x="1719212" y="1729763"/>
                <a:ext cx="4595345" cy="12298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           =</m:t>
                      </m:r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21A2B8CA-9C5A-B94E-AAC7-2D1E87C29C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9212" y="1729763"/>
                <a:ext cx="4595345" cy="1229812"/>
              </a:xfrm>
              <a:prstGeom prst="rect">
                <a:avLst/>
              </a:prstGeom>
              <a:blipFill>
                <a:blip r:embed="rId16"/>
                <a:stretch>
                  <a:fillRect l="-551" t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62EF2D5-C7F5-4F4F-A2BF-25F0E57C6501}"/>
                  </a:ext>
                </a:extLst>
              </p:cNvPr>
              <p:cNvSpPr txBox="1"/>
              <p:nvPr/>
            </p:nvSpPr>
            <p:spPr>
              <a:xfrm>
                <a:off x="702894" y="1310710"/>
                <a:ext cx="2413161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>
                    <a:solidFill>
                      <a:schemeClr val="bg1"/>
                    </a:solidFill>
                  </a:rPr>
                  <a:t>Gradient bzgl.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acc>
                          <m:accPr>
                            <m:chr m:val="̂"/>
                            <m:ctrlP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sz="2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8" name="Textfeld 37">
                <a:extLst>
                  <a:ext uri="{FF2B5EF4-FFF2-40B4-BE49-F238E27FC236}">
                    <a16:creationId xmlns:a16="http://schemas.microsoft.com/office/drawing/2014/main" id="{862EF2D5-C7F5-4F4F-A2BF-25F0E57C6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94" y="1310710"/>
                <a:ext cx="2413161" cy="424283"/>
              </a:xfrm>
              <a:prstGeom prst="rect">
                <a:avLst/>
              </a:prstGeom>
              <a:blipFill>
                <a:blip r:embed="rId17"/>
                <a:stretch>
                  <a:fillRect l="-2094" t="-5714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feld 39">
            <a:extLst>
              <a:ext uri="{FF2B5EF4-FFF2-40B4-BE49-F238E27FC236}">
                <a16:creationId xmlns:a16="http://schemas.microsoft.com/office/drawing/2014/main" id="{09743703-796A-794A-85F9-866DFD8A4EFE}"/>
              </a:ext>
            </a:extLst>
          </p:cNvPr>
          <p:cNvSpPr txBox="1"/>
          <p:nvPr/>
        </p:nvSpPr>
        <p:spPr>
          <a:xfrm>
            <a:off x="2899959" y="132339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ergibt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durch</a:t>
            </a:r>
            <a:endParaRPr lang="en-GB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950D6EE-07D2-A04E-A2C8-2081659DAD4F}"/>
                  </a:ext>
                </a:extLst>
              </p:cNvPr>
              <p:cNvSpPr txBox="1"/>
              <p:nvPr/>
            </p:nvSpPr>
            <p:spPr>
              <a:xfrm>
                <a:off x="1720427" y="1730979"/>
                <a:ext cx="4595345" cy="12298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Textfeld 40">
                <a:extLst>
                  <a:ext uri="{FF2B5EF4-FFF2-40B4-BE49-F238E27FC236}">
                    <a16:creationId xmlns:a16="http://schemas.microsoft.com/office/drawing/2014/main" id="{F950D6EE-07D2-A04E-A2C8-2081659DA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427" y="1730979"/>
                <a:ext cx="4595345" cy="122981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49455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/>
              <p:nvPr/>
            </p:nvSpPr>
            <p:spPr>
              <a:xfrm>
                <a:off x="5524937" y="3547398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37" y="3547398"/>
                <a:ext cx="70782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BACKPROPAGATION THROUGH TIME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C8694174-602C-6044-9217-419255E9A3D8}"/>
                  </a:ext>
                </a:extLst>
              </p:cNvPr>
              <p:cNvSpPr txBox="1"/>
              <p:nvPr/>
            </p:nvSpPr>
            <p:spPr>
              <a:xfrm>
                <a:off x="702894" y="1310710"/>
                <a:ext cx="234615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>
                    <a:solidFill>
                      <a:schemeClr val="bg1"/>
                    </a:solidFill>
                  </a:rPr>
                  <a:t>Gradient bzgl.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C8694174-602C-6044-9217-419255E9A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94" y="1310710"/>
                <a:ext cx="2346155" cy="424732"/>
              </a:xfrm>
              <a:prstGeom prst="rect">
                <a:avLst/>
              </a:prstGeom>
              <a:blipFill>
                <a:blip r:embed="rId4"/>
                <a:stretch>
                  <a:fillRect l="-2151" t="-5714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/>
              <p:nvPr/>
            </p:nvSpPr>
            <p:spPr>
              <a:xfrm>
                <a:off x="4572000" y="2848414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48414"/>
                <a:ext cx="71423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/>
              <p:nvPr/>
            </p:nvSpPr>
            <p:spPr>
              <a:xfrm>
                <a:off x="6684357" y="1983617"/>
                <a:ext cx="76206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57" y="1983617"/>
                <a:ext cx="762068" cy="42473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/>
              <p:nvPr/>
            </p:nvSpPr>
            <p:spPr>
              <a:xfrm>
                <a:off x="5208767" y="395553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67" y="3955535"/>
                <a:ext cx="632340" cy="63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/>
              <p:nvPr/>
            </p:nvSpPr>
            <p:spPr>
              <a:xfrm>
                <a:off x="5208767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67" y="2932354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DE7140-5DEB-3B44-A7F5-34A492E1D221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5524937" y="3564694"/>
            <a:ext cx="0" cy="390841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6943CA1-E4DC-7445-8F27-FD25554995D5}"/>
              </a:ext>
            </a:extLst>
          </p:cNvPr>
          <p:cNvCxnSpPr>
            <a:cxnSpLocks/>
            <a:stCxn id="71" idx="3"/>
            <a:endCxn id="25" idx="1"/>
          </p:cNvCxnSpPr>
          <p:nvPr/>
        </p:nvCxnSpPr>
        <p:spPr>
          <a:xfrm>
            <a:off x="4605018" y="3248524"/>
            <a:ext cx="60374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/>
              <p:nvPr/>
            </p:nvSpPr>
            <p:spPr>
              <a:xfrm>
                <a:off x="3972678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78" y="2932354"/>
                <a:ext cx="632340" cy="6323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/>
              <p:nvPr/>
            </p:nvSpPr>
            <p:spPr>
              <a:xfrm>
                <a:off x="6444856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56" y="2932354"/>
                <a:ext cx="632340" cy="632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F5EC72E-7DA3-C24E-AABB-20F1D6F8FAF5}"/>
              </a:ext>
            </a:extLst>
          </p:cNvPr>
          <p:cNvCxnSpPr>
            <a:cxnSpLocks/>
            <a:stCxn id="25" idx="3"/>
            <a:endCxn id="79" idx="1"/>
          </p:cNvCxnSpPr>
          <p:nvPr/>
        </p:nvCxnSpPr>
        <p:spPr>
          <a:xfrm>
            <a:off x="5841107" y="3248524"/>
            <a:ext cx="60374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5DDA6489-297F-5C47-842F-4C65E2F56567}"/>
              </a:ext>
            </a:extLst>
          </p:cNvPr>
          <p:cNvCxnSpPr>
            <a:cxnSpLocks/>
            <a:stCxn id="79" idx="3"/>
            <a:endCxn id="90" idx="1"/>
          </p:cNvCxnSpPr>
          <p:nvPr/>
        </p:nvCxnSpPr>
        <p:spPr>
          <a:xfrm>
            <a:off x="7077196" y="3248524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/>
              <p:nvPr/>
            </p:nvSpPr>
            <p:spPr>
              <a:xfrm>
                <a:off x="7774547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47" y="2932354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B93F35E-6BF9-5546-82A1-AEC2337B0B4A}"/>
              </a:ext>
            </a:extLst>
          </p:cNvPr>
          <p:cNvCxnSpPr>
            <a:cxnSpLocks/>
            <a:stCxn id="79" idx="0"/>
            <a:endCxn id="164" idx="2"/>
          </p:cNvCxnSpPr>
          <p:nvPr/>
        </p:nvCxnSpPr>
        <p:spPr>
          <a:xfrm flipV="1">
            <a:off x="6761026" y="1750935"/>
            <a:ext cx="0" cy="1181419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/>
              <p:nvPr/>
            </p:nvSpPr>
            <p:spPr>
              <a:xfrm>
                <a:off x="6444856" y="111859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56" y="1118595"/>
                <a:ext cx="632340" cy="632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/>
              <p:nvPr/>
            </p:nvSpPr>
            <p:spPr>
              <a:xfrm>
                <a:off x="7014683" y="2858989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83" y="2858989"/>
                <a:ext cx="7142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/>
              <p:nvPr/>
            </p:nvSpPr>
            <p:spPr>
              <a:xfrm>
                <a:off x="7774547" y="1131888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47" y="1131888"/>
                <a:ext cx="632340" cy="6323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58A18CA-7270-804D-AB2E-BDBA59F0F132}"/>
              </a:ext>
            </a:extLst>
          </p:cNvPr>
          <p:cNvCxnSpPr>
            <a:cxnSpLocks/>
            <a:stCxn id="164" idx="3"/>
            <a:endCxn id="170" idx="1"/>
          </p:cNvCxnSpPr>
          <p:nvPr/>
        </p:nvCxnSpPr>
        <p:spPr>
          <a:xfrm>
            <a:off x="7077196" y="1434765"/>
            <a:ext cx="697351" cy="13293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9CE422C-5F68-FE4C-808E-1943CEEF0A4D}"/>
              </a:ext>
            </a:extLst>
          </p:cNvPr>
          <p:cNvCxnSpPr>
            <a:cxnSpLocks/>
            <a:stCxn id="44" idx="3"/>
            <a:endCxn id="71" idx="1"/>
          </p:cNvCxnSpPr>
          <p:nvPr/>
        </p:nvCxnSpPr>
        <p:spPr>
          <a:xfrm>
            <a:off x="3368929" y="3248524"/>
            <a:ext cx="60374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FB8521-4842-2F45-9C20-A5B451A82E43}"/>
                  </a:ext>
                </a:extLst>
              </p:cNvPr>
              <p:cNvSpPr txBox="1"/>
              <p:nvPr/>
            </p:nvSpPr>
            <p:spPr>
              <a:xfrm>
                <a:off x="2091018" y="2848414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FB8521-4842-2F45-9C20-A5B451A8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018" y="2848414"/>
                <a:ext cx="71423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847FED1-E51E-9641-8D4E-14F74027C5E7}"/>
                  </a:ext>
                </a:extLst>
              </p:cNvPr>
              <p:cNvSpPr/>
              <p:nvPr/>
            </p:nvSpPr>
            <p:spPr>
              <a:xfrm>
                <a:off x="2736589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847FED1-E51E-9641-8D4E-14F74027C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89" y="2932354"/>
                <a:ext cx="632340" cy="6323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C2BE08B-6577-E442-89AC-A4ECC2BBF276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2132840" y="3248524"/>
            <a:ext cx="60374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FC54B7C8-544B-AE49-B41E-2A452337BE55}"/>
                  </a:ext>
                </a:extLst>
              </p:cNvPr>
              <p:cNvSpPr/>
              <p:nvPr/>
            </p:nvSpPr>
            <p:spPr>
              <a:xfrm>
                <a:off x="1500500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FC54B7C8-544B-AE49-B41E-2A452337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00" y="2932354"/>
                <a:ext cx="632340" cy="6323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D4E8735A-CAA6-1640-86D7-1B52F9912AF5}"/>
              </a:ext>
            </a:extLst>
          </p:cNvPr>
          <p:cNvSpPr txBox="1"/>
          <p:nvPr/>
        </p:nvSpPr>
        <p:spPr>
          <a:xfrm>
            <a:off x="385333" y="2981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44513CE-4B00-9C43-80D9-8AFB4834A3F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96751" y="3248524"/>
            <a:ext cx="603749" cy="0"/>
          </a:xfrm>
          <a:prstGeom prst="straightConnector1">
            <a:avLst/>
          </a:prstGeom>
          <a:ln w="25400">
            <a:solidFill>
              <a:schemeClr val="bg1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04910A6-64B7-9648-AC64-FE8029BC9C0C}"/>
              </a:ext>
            </a:extLst>
          </p:cNvPr>
          <p:cNvSpPr txBox="1"/>
          <p:nvPr/>
        </p:nvSpPr>
        <p:spPr>
          <a:xfrm>
            <a:off x="2899959" y="132339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ergibt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durch</a:t>
            </a:r>
            <a:endParaRPr lang="en-GB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DBE213CA-7754-F84C-8CE0-42D964C80A48}"/>
                  </a:ext>
                </a:extLst>
              </p:cNvPr>
              <p:cNvSpPr txBox="1"/>
              <p:nvPr/>
            </p:nvSpPr>
            <p:spPr>
              <a:xfrm>
                <a:off x="3038464" y="3564694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DBE213CA-7754-F84C-8CE0-42D964C80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64" y="3564694"/>
                <a:ext cx="707822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B137F94D-942A-C544-88DF-1BDC36FE5CF5}"/>
                  </a:ext>
                </a:extLst>
              </p:cNvPr>
              <p:cNvSpPr/>
              <p:nvPr/>
            </p:nvSpPr>
            <p:spPr>
              <a:xfrm>
                <a:off x="2722294" y="3972831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B137F94D-942A-C544-88DF-1BDC36FE5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294" y="3972831"/>
                <a:ext cx="632340" cy="63234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D3C06E9-665B-4049-BAF6-54960EC0AC62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3038464" y="3581990"/>
            <a:ext cx="0" cy="390841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1955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/>
              <p:nvPr/>
            </p:nvSpPr>
            <p:spPr>
              <a:xfrm>
                <a:off x="5524937" y="3547398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6" name="Textfeld 265">
                <a:extLst>
                  <a:ext uri="{FF2B5EF4-FFF2-40B4-BE49-F238E27FC236}">
                    <a16:creationId xmlns:a16="http://schemas.microsoft.com/office/drawing/2014/main" id="{8970821A-BE9B-3E41-94F7-A624D87EBB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937" y="3547398"/>
                <a:ext cx="70782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BACKPROPAGATION THROUGH TIME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C8694174-602C-6044-9217-419255E9A3D8}"/>
                  </a:ext>
                </a:extLst>
              </p:cNvPr>
              <p:cNvSpPr txBox="1"/>
              <p:nvPr/>
            </p:nvSpPr>
            <p:spPr>
              <a:xfrm>
                <a:off x="702894" y="1310710"/>
                <a:ext cx="2346155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2000" b="0" dirty="0">
                    <a:solidFill>
                      <a:schemeClr val="bg1"/>
                    </a:solidFill>
                  </a:rPr>
                  <a:t>Gradient bzgl.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hh</m:t>
                        </m:r>
                        <m:r>
                          <a:rPr lang="de-DE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feld 67">
                <a:extLst>
                  <a:ext uri="{FF2B5EF4-FFF2-40B4-BE49-F238E27FC236}">
                    <a16:creationId xmlns:a16="http://schemas.microsoft.com/office/drawing/2014/main" id="{C8694174-602C-6044-9217-419255E9A3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94" y="1310710"/>
                <a:ext cx="2346155" cy="424732"/>
              </a:xfrm>
              <a:prstGeom prst="rect">
                <a:avLst/>
              </a:prstGeom>
              <a:blipFill>
                <a:blip r:embed="rId4"/>
                <a:stretch>
                  <a:fillRect l="-2151" t="-5714" b="-1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/>
              <p:nvPr/>
            </p:nvSpPr>
            <p:spPr>
              <a:xfrm>
                <a:off x="4572000" y="2848414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7" name="Textfeld 146">
                <a:extLst>
                  <a:ext uri="{FF2B5EF4-FFF2-40B4-BE49-F238E27FC236}">
                    <a16:creationId xmlns:a16="http://schemas.microsoft.com/office/drawing/2014/main" id="{85BEE590-F85B-3E4D-9C5E-A3ADF7A16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848414"/>
                <a:ext cx="71423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/>
              <p:nvPr/>
            </p:nvSpPr>
            <p:spPr>
              <a:xfrm>
                <a:off x="6684357" y="1983617"/>
                <a:ext cx="762068" cy="4247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8" name="Textfeld 147">
                <a:extLst>
                  <a:ext uri="{FF2B5EF4-FFF2-40B4-BE49-F238E27FC236}">
                    <a16:creationId xmlns:a16="http://schemas.microsoft.com/office/drawing/2014/main" id="{7A15E00B-F3B0-4C40-9B7A-2340C0E08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357" y="1983617"/>
                <a:ext cx="762068" cy="424732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/>
              <p:nvPr/>
            </p:nvSpPr>
            <p:spPr>
              <a:xfrm>
                <a:off x="5208767" y="3955535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78914474-BF5A-214D-8A6C-8CEFA5D28D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67" y="3955535"/>
                <a:ext cx="632340" cy="6323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/>
              <p:nvPr/>
            </p:nvSpPr>
            <p:spPr>
              <a:xfrm>
                <a:off x="5208767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5" name="Rechteck 24">
                <a:extLst>
                  <a:ext uri="{FF2B5EF4-FFF2-40B4-BE49-F238E27FC236}">
                    <a16:creationId xmlns:a16="http://schemas.microsoft.com/office/drawing/2014/main" id="{AF1C15DA-F7FD-8743-BBB2-01EC85D5F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8767" y="2932354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81DE7140-5DEB-3B44-A7F5-34A492E1D221}"/>
              </a:ext>
            </a:extLst>
          </p:cNvPr>
          <p:cNvCxnSpPr>
            <a:cxnSpLocks/>
            <a:stCxn id="24" idx="0"/>
            <a:endCxn id="25" idx="2"/>
          </p:cNvCxnSpPr>
          <p:nvPr/>
        </p:nvCxnSpPr>
        <p:spPr>
          <a:xfrm flipV="1">
            <a:off x="5524937" y="3564694"/>
            <a:ext cx="0" cy="390841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96943CA1-E4DC-7445-8F27-FD25554995D5}"/>
              </a:ext>
            </a:extLst>
          </p:cNvPr>
          <p:cNvCxnSpPr>
            <a:cxnSpLocks/>
            <a:stCxn id="71" idx="3"/>
            <a:endCxn id="25" idx="1"/>
          </p:cNvCxnSpPr>
          <p:nvPr/>
        </p:nvCxnSpPr>
        <p:spPr>
          <a:xfrm>
            <a:off x="4605018" y="3248524"/>
            <a:ext cx="60374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/>
              <p:nvPr/>
            </p:nvSpPr>
            <p:spPr>
              <a:xfrm>
                <a:off x="3972678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1" name="Rechteck 70">
                <a:extLst>
                  <a:ext uri="{FF2B5EF4-FFF2-40B4-BE49-F238E27FC236}">
                    <a16:creationId xmlns:a16="http://schemas.microsoft.com/office/drawing/2014/main" id="{64488B7E-C9F6-064A-B294-5D6DBE93F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2678" y="2932354"/>
                <a:ext cx="632340" cy="6323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/>
              <p:nvPr/>
            </p:nvSpPr>
            <p:spPr>
              <a:xfrm>
                <a:off x="6444856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9" name="Rechteck 78">
                <a:extLst>
                  <a:ext uri="{FF2B5EF4-FFF2-40B4-BE49-F238E27FC236}">
                    <a16:creationId xmlns:a16="http://schemas.microsoft.com/office/drawing/2014/main" id="{B1BA13BA-4C7A-3340-A3D8-5D6F0DDB71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56" y="2932354"/>
                <a:ext cx="632340" cy="6323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Gerade Verbindung mit Pfeil 79">
            <a:extLst>
              <a:ext uri="{FF2B5EF4-FFF2-40B4-BE49-F238E27FC236}">
                <a16:creationId xmlns:a16="http://schemas.microsoft.com/office/drawing/2014/main" id="{9F5EC72E-7DA3-C24E-AABB-20F1D6F8FAF5}"/>
              </a:ext>
            </a:extLst>
          </p:cNvPr>
          <p:cNvCxnSpPr>
            <a:cxnSpLocks/>
            <a:stCxn id="25" idx="3"/>
            <a:endCxn id="79" idx="1"/>
          </p:cNvCxnSpPr>
          <p:nvPr/>
        </p:nvCxnSpPr>
        <p:spPr>
          <a:xfrm>
            <a:off x="5841107" y="3248524"/>
            <a:ext cx="60374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Gerade Verbindung mit Pfeil 83">
            <a:extLst>
              <a:ext uri="{FF2B5EF4-FFF2-40B4-BE49-F238E27FC236}">
                <a16:creationId xmlns:a16="http://schemas.microsoft.com/office/drawing/2014/main" id="{5DDA6489-297F-5C47-842F-4C65E2F56567}"/>
              </a:ext>
            </a:extLst>
          </p:cNvPr>
          <p:cNvCxnSpPr>
            <a:cxnSpLocks/>
            <a:stCxn id="79" idx="3"/>
            <a:endCxn id="90" idx="1"/>
          </p:cNvCxnSpPr>
          <p:nvPr/>
        </p:nvCxnSpPr>
        <p:spPr>
          <a:xfrm>
            <a:off x="7077196" y="3248524"/>
            <a:ext cx="697351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/>
              <p:nvPr/>
            </p:nvSpPr>
            <p:spPr>
              <a:xfrm>
                <a:off x="7774547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0" name="Rechteck 89">
                <a:extLst>
                  <a:ext uri="{FF2B5EF4-FFF2-40B4-BE49-F238E27FC236}">
                    <a16:creationId xmlns:a16="http://schemas.microsoft.com/office/drawing/2014/main" id="{F606439E-4586-8E46-99AE-674679E1BA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47" y="2932354"/>
                <a:ext cx="632340" cy="6323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5" name="Gerade Verbindung mit Pfeil 154">
            <a:extLst>
              <a:ext uri="{FF2B5EF4-FFF2-40B4-BE49-F238E27FC236}">
                <a16:creationId xmlns:a16="http://schemas.microsoft.com/office/drawing/2014/main" id="{5B93F35E-6BF9-5546-82A1-AEC2337B0B4A}"/>
              </a:ext>
            </a:extLst>
          </p:cNvPr>
          <p:cNvCxnSpPr>
            <a:cxnSpLocks/>
            <a:stCxn id="79" idx="0"/>
            <a:endCxn id="164" idx="2"/>
          </p:cNvCxnSpPr>
          <p:nvPr/>
        </p:nvCxnSpPr>
        <p:spPr>
          <a:xfrm flipV="1">
            <a:off x="6761026" y="1750935"/>
            <a:ext cx="0" cy="1181419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/>
              <p:nvPr/>
            </p:nvSpPr>
            <p:spPr>
              <a:xfrm>
                <a:off x="6444856" y="1118595"/>
                <a:ext cx="632340" cy="632340"/>
              </a:xfrm>
              <a:prstGeom prst="rect">
                <a:avLst/>
              </a:prstGeom>
              <a:solidFill>
                <a:srgbClr val="A5D3FF"/>
              </a:solidFill>
              <a:ln>
                <a:solidFill>
                  <a:srgbClr val="12205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4" name="Rechteck 163">
                <a:extLst>
                  <a:ext uri="{FF2B5EF4-FFF2-40B4-BE49-F238E27FC236}">
                    <a16:creationId xmlns:a16="http://schemas.microsoft.com/office/drawing/2014/main" id="{F0EF7498-733E-7D4E-A17D-C92E0DE28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856" y="1118595"/>
                <a:ext cx="632340" cy="6323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rgbClr val="12205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/>
              <p:nvPr/>
            </p:nvSpPr>
            <p:spPr>
              <a:xfrm>
                <a:off x="7014683" y="2858989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69" name="Textfeld 168">
                <a:extLst>
                  <a:ext uri="{FF2B5EF4-FFF2-40B4-BE49-F238E27FC236}">
                    <a16:creationId xmlns:a16="http://schemas.microsoft.com/office/drawing/2014/main" id="{01F646E2-D817-4248-925C-7185A61F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4683" y="2858989"/>
                <a:ext cx="714234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/>
              <p:nvPr/>
            </p:nvSpPr>
            <p:spPr>
              <a:xfrm>
                <a:off x="7774547" y="1131888"/>
                <a:ext cx="632340" cy="63234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70" name="Rechteck 169">
                <a:extLst>
                  <a:ext uri="{FF2B5EF4-FFF2-40B4-BE49-F238E27FC236}">
                    <a16:creationId xmlns:a16="http://schemas.microsoft.com/office/drawing/2014/main" id="{A9FEFEAD-79C3-3445-B8D6-EF71F51C59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4547" y="1131888"/>
                <a:ext cx="632340" cy="6323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5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Gerade Verbindung mit Pfeil 174">
            <a:extLst>
              <a:ext uri="{FF2B5EF4-FFF2-40B4-BE49-F238E27FC236}">
                <a16:creationId xmlns:a16="http://schemas.microsoft.com/office/drawing/2014/main" id="{858A18CA-7270-804D-AB2E-BDBA59F0F132}"/>
              </a:ext>
            </a:extLst>
          </p:cNvPr>
          <p:cNvCxnSpPr>
            <a:cxnSpLocks/>
            <a:stCxn id="164" idx="3"/>
            <a:endCxn id="170" idx="1"/>
          </p:cNvCxnSpPr>
          <p:nvPr/>
        </p:nvCxnSpPr>
        <p:spPr>
          <a:xfrm>
            <a:off x="7077196" y="1434765"/>
            <a:ext cx="697351" cy="13293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D9CE422C-5F68-FE4C-808E-1943CEEF0A4D}"/>
              </a:ext>
            </a:extLst>
          </p:cNvPr>
          <p:cNvCxnSpPr>
            <a:cxnSpLocks/>
            <a:stCxn id="44" idx="3"/>
            <a:endCxn id="71" idx="1"/>
          </p:cNvCxnSpPr>
          <p:nvPr/>
        </p:nvCxnSpPr>
        <p:spPr>
          <a:xfrm>
            <a:off x="3368929" y="3248524"/>
            <a:ext cx="60374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FB8521-4842-2F45-9C20-A5B451A82E43}"/>
                  </a:ext>
                </a:extLst>
              </p:cNvPr>
              <p:cNvSpPr txBox="1"/>
              <p:nvPr/>
            </p:nvSpPr>
            <p:spPr>
              <a:xfrm>
                <a:off x="2091018" y="2848414"/>
                <a:ext cx="71423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Textfeld 42">
                <a:extLst>
                  <a:ext uri="{FF2B5EF4-FFF2-40B4-BE49-F238E27FC236}">
                    <a16:creationId xmlns:a16="http://schemas.microsoft.com/office/drawing/2014/main" id="{9AFB8521-4842-2F45-9C20-A5B451A82E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1018" y="2848414"/>
                <a:ext cx="714234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847FED1-E51E-9641-8D4E-14F74027C5E7}"/>
                  </a:ext>
                </a:extLst>
              </p:cNvPr>
              <p:cNvSpPr/>
              <p:nvPr/>
            </p:nvSpPr>
            <p:spPr>
              <a:xfrm>
                <a:off x="2736589" y="2932354"/>
                <a:ext cx="632340" cy="632340"/>
              </a:xfrm>
              <a:prstGeom prst="rect">
                <a:avLst/>
              </a:prstGeom>
              <a:solidFill>
                <a:srgbClr val="FFCBFF"/>
              </a:solidFill>
              <a:ln>
                <a:solidFill>
                  <a:srgbClr val="15051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i="1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4" name="Rechteck 43">
                <a:extLst>
                  <a:ext uri="{FF2B5EF4-FFF2-40B4-BE49-F238E27FC236}">
                    <a16:creationId xmlns:a16="http://schemas.microsoft.com/office/drawing/2014/main" id="{1847FED1-E51E-9641-8D4E-14F74027C5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589" y="2932354"/>
                <a:ext cx="632340" cy="63234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solidFill>
                  <a:srgbClr val="15051E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Gerade Verbindung mit Pfeil 44">
            <a:extLst>
              <a:ext uri="{FF2B5EF4-FFF2-40B4-BE49-F238E27FC236}">
                <a16:creationId xmlns:a16="http://schemas.microsoft.com/office/drawing/2014/main" id="{1C2BE08B-6577-E442-89AC-A4ECC2BBF276}"/>
              </a:ext>
            </a:extLst>
          </p:cNvPr>
          <p:cNvCxnSpPr>
            <a:cxnSpLocks/>
            <a:stCxn id="46" idx="3"/>
            <a:endCxn id="44" idx="1"/>
          </p:cNvCxnSpPr>
          <p:nvPr/>
        </p:nvCxnSpPr>
        <p:spPr>
          <a:xfrm>
            <a:off x="2132840" y="3248524"/>
            <a:ext cx="60374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FC54B7C8-544B-AE49-B41E-2A452337BE55}"/>
                  </a:ext>
                </a:extLst>
              </p:cNvPr>
              <p:cNvSpPr/>
              <p:nvPr/>
            </p:nvSpPr>
            <p:spPr>
              <a:xfrm>
                <a:off x="1500500" y="2932354"/>
                <a:ext cx="632340" cy="632340"/>
              </a:xfrm>
              <a:prstGeom prst="rect">
                <a:avLst/>
              </a:prstGeom>
              <a:solidFill>
                <a:srgbClr val="FCFFB2"/>
              </a:solidFill>
              <a:ln>
                <a:solidFill>
                  <a:srgbClr val="9D980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6" name="Rechteck 45">
                <a:extLst>
                  <a:ext uri="{FF2B5EF4-FFF2-40B4-BE49-F238E27FC236}">
                    <a16:creationId xmlns:a16="http://schemas.microsoft.com/office/drawing/2014/main" id="{FC54B7C8-544B-AE49-B41E-2A452337BE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500" y="2932354"/>
                <a:ext cx="632340" cy="63234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>
                <a:solidFill>
                  <a:srgbClr val="9D9806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extfeld 48">
            <a:extLst>
              <a:ext uri="{FF2B5EF4-FFF2-40B4-BE49-F238E27FC236}">
                <a16:creationId xmlns:a16="http://schemas.microsoft.com/office/drawing/2014/main" id="{D4E8735A-CAA6-1640-86D7-1B52F9912AF5}"/>
              </a:ext>
            </a:extLst>
          </p:cNvPr>
          <p:cNvSpPr txBox="1"/>
          <p:nvPr/>
        </p:nvSpPr>
        <p:spPr>
          <a:xfrm>
            <a:off x="385333" y="298129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69" name="Gerade Verbindung mit Pfeil 68">
            <a:extLst>
              <a:ext uri="{FF2B5EF4-FFF2-40B4-BE49-F238E27FC236}">
                <a16:creationId xmlns:a16="http://schemas.microsoft.com/office/drawing/2014/main" id="{A44513CE-4B00-9C43-80D9-8AFB4834A3F2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896751" y="3248524"/>
            <a:ext cx="603749" cy="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804910A6-64B7-9648-AC64-FE8029BC9C0C}"/>
              </a:ext>
            </a:extLst>
          </p:cNvPr>
          <p:cNvSpPr txBox="1"/>
          <p:nvPr/>
        </p:nvSpPr>
        <p:spPr>
          <a:xfrm>
            <a:off x="2899959" y="1323390"/>
            <a:ext cx="20649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ergibt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durch</a:t>
            </a:r>
            <a:endParaRPr lang="en-GB" sz="2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2F2554A7-9DD7-6940-95A0-D5ECF3F905D4}"/>
                  </a:ext>
                </a:extLst>
              </p:cNvPr>
              <p:cNvSpPr txBox="1"/>
              <p:nvPr/>
            </p:nvSpPr>
            <p:spPr>
              <a:xfrm>
                <a:off x="674270" y="1759511"/>
                <a:ext cx="4595345" cy="122981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hh</m:t>
                              </m:r>
                            </m:sub>
                          </m:sSub>
                        </m:den>
                      </m:f>
                      <m:r>
                        <a:rPr lang="de-DE" sz="2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  <m:e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den>
                          </m:f>
                          <m:f>
                            <m:fPr>
                              <m:ctrlPr>
                                <a:rPr lang="en-GB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de-DE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2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sub>
                              </m:sSub>
                            </m:den>
                          </m:f>
                        </m:e>
                      </m:nary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2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num>
                        <m:den>
                          <m:r>
                            <a:rPr lang="de-DE" sz="2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de-DE" sz="2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2F2554A7-9DD7-6940-95A0-D5ECF3F905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270" y="1759511"/>
                <a:ext cx="4595345" cy="1229812"/>
              </a:xfrm>
              <a:prstGeom prst="rect">
                <a:avLst/>
              </a:prstGeom>
              <a:blipFill>
                <a:blip r:embed="rId19"/>
                <a:stretch>
                  <a:fillRect t="-76289" b="-98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DBE213CA-7754-F84C-8CE0-42D964C80A48}"/>
                  </a:ext>
                </a:extLst>
              </p:cNvPr>
              <p:cNvSpPr txBox="1"/>
              <p:nvPr/>
            </p:nvSpPr>
            <p:spPr>
              <a:xfrm>
                <a:off x="3038464" y="3564694"/>
                <a:ext cx="7078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6" name="Textfeld 75">
                <a:extLst>
                  <a:ext uri="{FF2B5EF4-FFF2-40B4-BE49-F238E27FC236}">
                    <a16:creationId xmlns:a16="http://schemas.microsoft.com/office/drawing/2014/main" id="{DBE213CA-7754-F84C-8CE0-42D964C80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64" y="3564694"/>
                <a:ext cx="707822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B137F94D-942A-C544-88DF-1BDC36FE5CF5}"/>
                  </a:ext>
                </a:extLst>
              </p:cNvPr>
              <p:cNvSpPr/>
              <p:nvPr/>
            </p:nvSpPr>
            <p:spPr>
              <a:xfrm>
                <a:off x="2722294" y="3972831"/>
                <a:ext cx="632340" cy="632340"/>
              </a:xfrm>
              <a:prstGeom prst="rect">
                <a:avLst/>
              </a:prstGeom>
              <a:solidFill>
                <a:srgbClr val="FF8C82"/>
              </a:solidFill>
              <a:ln>
                <a:solidFill>
                  <a:srgbClr val="5301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GB" sz="2000" b="1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7" name="Rechteck 76">
                <a:extLst>
                  <a:ext uri="{FF2B5EF4-FFF2-40B4-BE49-F238E27FC236}">
                    <a16:creationId xmlns:a16="http://schemas.microsoft.com/office/drawing/2014/main" id="{B137F94D-942A-C544-88DF-1BDC36FE5C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2294" y="3972831"/>
                <a:ext cx="632340" cy="63234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>
                <a:solidFill>
                  <a:srgbClr val="5301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8" name="Gerade Verbindung mit Pfeil 77">
            <a:extLst>
              <a:ext uri="{FF2B5EF4-FFF2-40B4-BE49-F238E27FC236}">
                <a16:creationId xmlns:a16="http://schemas.microsoft.com/office/drawing/2014/main" id="{CD3C06E9-665B-4049-BAF6-54960EC0AC62}"/>
              </a:ext>
            </a:extLst>
          </p:cNvPr>
          <p:cNvCxnSpPr>
            <a:cxnSpLocks/>
            <a:stCxn id="77" idx="0"/>
          </p:cNvCxnSpPr>
          <p:nvPr/>
        </p:nvCxnSpPr>
        <p:spPr>
          <a:xfrm flipV="1">
            <a:off x="3038464" y="3581990"/>
            <a:ext cx="0" cy="390841"/>
          </a:xfrm>
          <a:prstGeom prst="straightConnector1">
            <a:avLst/>
          </a:prstGeom>
          <a:ln w="254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355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18EC989-BF9E-3B48-94B6-900505EE3A33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B7F29989-B9F1-5841-B521-114F707D21DA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5139551-7CFF-7846-94B2-330B1A2FFC65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F3B1457E-5B6F-8647-A901-B0DBD23D19F5}"/>
                </a:ext>
              </a:extLst>
            </p:cNvPr>
            <p:cNvCxnSpPr>
              <a:cxnSpLocks/>
              <a:stCxn id="136" idx="6"/>
              <a:endCxn id="14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C7A653A4-D998-C549-9844-E86C3507F7F9}"/>
                </a:ext>
              </a:extLst>
            </p:cNvPr>
            <p:cNvCxnSpPr>
              <a:cxnSpLocks/>
              <a:stCxn id="136" idx="6"/>
              <a:endCxn id="14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FB996558-E518-DA46-A7C6-02713DDF308B}"/>
                </a:ext>
              </a:extLst>
            </p:cNvPr>
            <p:cNvCxnSpPr>
              <a:cxnSpLocks/>
              <a:stCxn id="137" idx="6"/>
              <a:endCxn id="13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C28B5D0D-2382-B548-A37D-D784905EDF8C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3D44E64F-2876-CA4E-ACF0-525EFF5AA45A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9DA291F9-88C3-ED4A-982B-7F6D1BDD1353}"/>
                </a:ext>
              </a:extLst>
            </p:cNvPr>
            <p:cNvCxnSpPr>
              <a:cxnSpLocks/>
              <a:stCxn id="137" idx="6"/>
              <a:endCxn id="14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2C48B328-7F45-B242-AAF1-F8F86B107663}"/>
                </a:ext>
              </a:extLst>
            </p:cNvPr>
            <p:cNvCxnSpPr>
              <a:cxnSpLocks/>
              <a:stCxn id="142" idx="6"/>
              <a:endCxn id="13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1AF2792C-C386-6847-BEB2-4625DEF01032}"/>
                </a:ext>
              </a:extLst>
            </p:cNvPr>
            <p:cNvCxnSpPr>
              <a:cxnSpLocks/>
              <a:stCxn id="142" idx="6"/>
              <a:endCxn id="13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B7DCAD3E-533F-E743-9545-B4A2E25C7C12}"/>
                </a:ext>
              </a:extLst>
            </p:cNvPr>
            <p:cNvCxnSpPr>
              <a:cxnSpLocks/>
              <a:stCxn id="142" idx="6"/>
              <a:endCxn id="14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106916C-3761-2D43-9751-A57F0670F1BB}"/>
                </a:ext>
              </a:extLst>
            </p:cNvPr>
            <p:cNvCxnSpPr>
              <a:cxnSpLocks/>
              <a:stCxn id="142" idx="6"/>
              <a:endCxn id="14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66E34F91-BFE5-D34A-A1CB-F6942449A7A9}"/>
                </a:ext>
              </a:extLst>
            </p:cNvPr>
            <p:cNvCxnSpPr>
              <a:cxnSpLocks/>
              <a:stCxn id="138" idx="6"/>
              <a:endCxn id="14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CFF92EB9-502C-9E4E-BF89-78D001836AE0}"/>
                </a:ext>
              </a:extLst>
            </p:cNvPr>
            <p:cNvCxnSpPr>
              <a:cxnSpLocks/>
              <a:stCxn id="138" idx="6"/>
              <a:endCxn id="14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9173E759-7C35-8849-A81D-4967AA4BC011}"/>
                </a:ext>
              </a:extLst>
            </p:cNvPr>
            <p:cNvCxnSpPr>
              <a:cxnSpLocks/>
              <a:stCxn id="139" idx="6"/>
              <a:endCxn id="14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>
              <a:extLst>
                <a:ext uri="{FF2B5EF4-FFF2-40B4-BE49-F238E27FC236}">
                  <a16:creationId xmlns:a16="http://schemas.microsoft.com/office/drawing/2014/main" id="{19B4BBE7-9052-594D-91E7-EDA256D94ADD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6F8D8D4-9F93-9945-AEE3-5F87FDA39552}"/>
                </a:ext>
              </a:extLst>
            </p:cNvPr>
            <p:cNvCxnSpPr>
              <a:cxnSpLocks/>
              <a:stCxn id="140" idx="6"/>
              <a:endCxn id="14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ED106B10-98FB-6C47-968B-86399C53C007}"/>
                </a:ext>
              </a:extLst>
            </p:cNvPr>
            <p:cNvCxnSpPr>
              <a:cxnSpLocks/>
              <a:stCxn id="140" idx="6"/>
              <a:endCxn id="14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F312FBCC-2C54-824C-90B5-563EB2DA91EA}"/>
                </a:ext>
              </a:extLst>
            </p:cNvPr>
            <p:cNvCxnSpPr>
              <a:cxnSpLocks/>
              <a:stCxn id="141" idx="6"/>
              <a:endCxn id="14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E96EF61A-9671-F647-872E-49545A5BFCEB}"/>
                </a:ext>
              </a:extLst>
            </p:cNvPr>
            <p:cNvCxnSpPr>
              <a:cxnSpLocks/>
              <a:stCxn id="141" idx="6"/>
              <a:endCxn id="14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C35EB369-0CD9-244B-B1EA-B3420C7927D3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A5DB3CA-798D-5949-BF98-0B3446433DCB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9C40CA8-AC1F-9A4A-AA70-7806CBB52BE2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0C3206B-A0A2-DE43-BACD-8F75841C9C7C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7BC81BC-DA84-494F-BABD-D53FC4A61423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BA6D73A-4BD3-2F48-A652-9CE390345ED2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0BCBA03-7C2F-454E-9EDE-19C539BDC3DA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CC897A-613C-BD4F-B884-1BFC4E0E8730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BCF1D55-AEB2-A14D-8966-14CA92E3F5FD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F112E5E-9158-FB47-94D5-0BA98CFC2FC5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A54E43D-8A78-1141-9ED8-AB42E074C355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93E7A46E-A64C-F04C-9690-3F8E8B28E16E}"/>
                </a:ext>
              </a:extLst>
            </p:cNvPr>
            <p:cNvCxnSpPr>
              <a:cxnSpLocks/>
              <a:stCxn id="138" idx="6"/>
              <a:endCxn id="14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C398F2AE-A735-E243-8EF5-A65ADD11D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>
              <a:extLst>
                <a:ext uri="{FF2B5EF4-FFF2-40B4-BE49-F238E27FC236}">
                  <a16:creationId xmlns:a16="http://schemas.microsoft.com/office/drawing/2014/main" id="{5638CB3D-BB19-0345-864C-16BF759E045C}"/>
                </a:ext>
              </a:extLst>
            </p:cNvPr>
            <p:cNvCxnSpPr>
              <a:cxnSpLocks/>
              <a:stCxn id="140" idx="6"/>
              <a:endCxn id="14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F30DDA4-EA3C-754C-86C4-7F6D95C090AA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el 2">
            <a:extLst>
              <a:ext uri="{FF2B5EF4-FFF2-40B4-BE49-F238E27FC236}">
                <a16:creationId xmlns:a16="http://schemas.microsoft.com/office/drawing/2014/main" id="{EB016976-7015-1D40-B638-0E9897C10B7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732690" y="1223141"/>
            <a:ext cx="3678620" cy="2697218"/>
          </a:xfrm>
        </p:spPr>
        <p:txBody>
          <a:bodyPr anchor="ctr"/>
          <a:lstStyle/>
          <a:p>
            <a:r>
              <a:rPr lang="en-GB" sz="5000" dirty="0"/>
              <a:t>VANILLA</a:t>
            </a:r>
            <a:br>
              <a:rPr lang="en-GB" sz="5000" dirty="0"/>
            </a:br>
            <a:r>
              <a:rPr lang="en-GB" sz="5000" dirty="0"/>
              <a:t>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309904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" name="Textfeld 1">
            <a:extLst>
              <a:ext uri="{FF2B5EF4-FFF2-40B4-BE49-F238E27FC236}">
                <a16:creationId xmlns:a16="http://schemas.microsoft.com/office/drawing/2014/main" id="{219F8284-9DFC-8348-9700-8A710D1A1CD2}"/>
              </a:ext>
            </a:extLst>
          </p:cNvPr>
          <p:cNvSpPr txBox="1"/>
          <p:nvPr/>
        </p:nvSpPr>
        <p:spPr>
          <a:xfrm>
            <a:off x="1178693" y="1863864"/>
            <a:ext cx="361620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Trainiere</a:t>
            </a:r>
            <a:r>
              <a:rPr lang="en-GB" dirty="0">
                <a:solidFill>
                  <a:schemeClr val="bg1"/>
                </a:solidFill>
              </a:rPr>
              <a:t> das RNN so </a:t>
            </a:r>
            <a:r>
              <a:rPr lang="en-GB" dirty="0" err="1">
                <a:solidFill>
                  <a:schemeClr val="bg1"/>
                </a:solidFill>
              </a:rPr>
              <a:t>dass</a:t>
            </a:r>
            <a:r>
              <a:rPr lang="en-GB" dirty="0">
                <a:solidFill>
                  <a:schemeClr val="bg1"/>
                </a:solidFill>
              </a:rPr>
              <a:t> es </a:t>
            </a:r>
            <a:r>
              <a:rPr lang="en-GB" dirty="0" err="1">
                <a:solidFill>
                  <a:schemeClr val="bg1"/>
                </a:solidFill>
              </a:rPr>
              <a:t>basierend</a:t>
            </a:r>
            <a:r>
              <a:rPr lang="en-GB" dirty="0">
                <a:solidFill>
                  <a:schemeClr val="bg1"/>
                </a:solidFill>
              </a:rPr>
              <a:t> auf </a:t>
            </a:r>
            <a:r>
              <a:rPr lang="en-GB" dirty="0" err="1">
                <a:solidFill>
                  <a:schemeClr val="bg1"/>
                </a:solidFill>
              </a:rPr>
              <a:t>zuvor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gesehenen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Texten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neuen</a:t>
            </a:r>
            <a:r>
              <a:rPr lang="en-GB" dirty="0">
                <a:solidFill>
                  <a:schemeClr val="bg1"/>
                </a:solidFill>
              </a:rPr>
              <a:t> Text </a:t>
            </a:r>
            <a:r>
              <a:rPr lang="en-GB" dirty="0" err="1">
                <a:solidFill>
                  <a:schemeClr val="bg1"/>
                </a:solidFill>
              </a:rPr>
              <a:t>generiert</a:t>
            </a:r>
            <a:r>
              <a:rPr lang="en-GB" dirty="0">
                <a:solidFill>
                  <a:schemeClr val="bg1"/>
                </a:solidFill>
              </a:rPr>
              <a:t>. </a:t>
            </a:r>
            <a:r>
              <a:rPr lang="en-GB" dirty="0" err="1">
                <a:solidFill>
                  <a:schemeClr val="bg1"/>
                </a:solidFill>
              </a:rPr>
              <a:t>Beispiel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sz="3000" dirty="0">
                <a:solidFill>
                  <a:schemeClr val="bg1"/>
                </a:solidFill>
              </a:rPr>
              <a:t>Alphabet = [</a:t>
            </a:r>
            <a:r>
              <a:rPr lang="en-GB" sz="3000" dirty="0" err="1">
                <a:solidFill>
                  <a:schemeClr val="bg1"/>
                </a:solidFill>
              </a:rPr>
              <a:t>h,e,l,o</a:t>
            </a:r>
            <a:r>
              <a:rPr lang="en-GB" sz="3000" dirty="0">
                <a:solidFill>
                  <a:schemeClr val="bg1"/>
                </a:solidFill>
              </a:rPr>
              <a:t>]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D941C63-CE7D-1849-BCC4-2854D58C6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985" y="1023938"/>
            <a:ext cx="3122226" cy="356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697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9" name="Gruppieren 58">
            <a:extLst>
              <a:ext uri="{FF2B5EF4-FFF2-40B4-BE49-F238E27FC236}">
                <a16:creationId xmlns:a16="http://schemas.microsoft.com/office/drawing/2014/main" id="{E919203B-2E30-144F-A413-59CBCFBB1615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0" name="Gerade Verbindung mit Pfeil 59">
              <a:extLst>
                <a:ext uri="{FF2B5EF4-FFF2-40B4-BE49-F238E27FC236}">
                  <a16:creationId xmlns:a16="http://schemas.microsoft.com/office/drawing/2014/main" id="{769B0352-446B-0043-B0AF-18E937528230}"/>
                </a:ext>
              </a:extLst>
            </p:cNvPr>
            <p:cNvCxnSpPr>
              <a:stCxn id="63" idx="0"/>
              <a:endCxn id="64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327BD3AC-C192-0A4A-800A-5CE1FE9CBF74}"/>
                </a:ext>
              </a:extLst>
            </p:cNvPr>
            <p:cNvCxnSpPr>
              <a:stCxn id="64" idx="0"/>
              <a:endCxn id="62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F8DD1D6A-A89F-3340-AA83-35B8156F8CE9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84F545A-F64D-8146-978E-6AC9966AE12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0B80689-49A9-944B-B397-5ADD999599D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5" name="Gekrümmte Verbindung 64">
              <a:extLst>
                <a:ext uri="{FF2B5EF4-FFF2-40B4-BE49-F238E27FC236}">
                  <a16:creationId xmlns:a16="http://schemas.microsoft.com/office/drawing/2014/main" id="{B011FD87-B23F-DE4D-AECC-28FCC6194AB5}"/>
                </a:ext>
              </a:extLst>
            </p:cNvPr>
            <p:cNvCxnSpPr>
              <a:stCxn id="64" idx="5"/>
              <a:endCxn id="64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C000F08F-F1A3-254C-8BA0-B679B4410A6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Grafik 4" descr="Ein Bild, das Text, Screenshot enthält.&#10;&#10;Automatisch generierte Beschreibung">
            <a:extLst>
              <a:ext uri="{FF2B5EF4-FFF2-40B4-BE49-F238E27FC236}">
                <a16:creationId xmlns:a16="http://schemas.microsoft.com/office/drawing/2014/main" id="{47640674-B609-ED4C-A009-F6356A81E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880" y="1131888"/>
            <a:ext cx="2351630" cy="3455987"/>
          </a:xfrm>
          <a:prstGeom prst="rect">
            <a:avLst/>
          </a:prstGeom>
        </p:spPr>
      </p:pic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8A4DF37A-A20D-9244-8033-6732B06371FB}"/>
              </a:ext>
            </a:extLst>
          </p:cNvPr>
          <p:cNvGrpSpPr/>
          <p:nvPr/>
        </p:nvGrpSpPr>
        <p:grpSpPr>
          <a:xfrm>
            <a:off x="6393426" y="1023938"/>
            <a:ext cx="2066362" cy="3570109"/>
            <a:chOff x="684212" y="1017766"/>
            <a:chExt cx="2066362" cy="357010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6AE97EB-AEA9-8446-8DD3-93EC91F3B37A}"/>
                    </a:ext>
                  </a:extLst>
                </p:cNvPr>
                <p:cNvSpPr/>
                <p:nvPr/>
              </p:nvSpPr>
              <p:spPr>
                <a:xfrm>
                  <a:off x="684213" y="3663592"/>
                  <a:ext cx="1480071" cy="924283"/>
                </a:xfrm>
                <a:prstGeom prst="rect">
                  <a:avLst/>
                </a:prstGeom>
                <a:solidFill>
                  <a:srgbClr val="FF8C82"/>
                </a:solidFill>
                <a:ln>
                  <a:solidFill>
                    <a:srgbClr val="5301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echteck 18">
                  <a:extLst>
                    <a:ext uri="{FF2B5EF4-FFF2-40B4-BE49-F238E27FC236}">
                      <a16:creationId xmlns:a16="http://schemas.microsoft.com/office/drawing/2014/main" id="{76AE97EB-AEA9-8446-8DD3-93EC91F3B37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13" y="3663592"/>
                  <a:ext cx="1480071" cy="92428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530100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BCE8C1A-9914-A542-B4C9-6692D37B8CAB}"/>
                </a:ext>
              </a:extLst>
            </p:cNvPr>
            <p:cNvSpPr/>
            <p:nvPr/>
          </p:nvSpPr>
          <p:spPr>
            <a:xfrm>
              <a:off x="684214" y="2340679"/>
              <a:ext cx="1480071" cy="924283"/>
            </a:xfrm>
            <a:prstGeom prst="rect">
              <a:avLst/>
            </a:prstGeom>
            <a:solidFill>
              <a:srgbClr val="FFCBFF"/>
            </a:solidFill>
            <a:ln>
              <a:solidFill>
                <a:srgbClr val="15051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2000" dirty="0">
                  <a:solidFill>
                    <a:schemeClr val="accent5">
                      <a:lumMod val="50000"/>
                    </a:schemeClr>
                  </a:solidFill>
                </a:rPr>
                <a:t>RNN </a:t>
              </a:r>
              <a:r>
                <a:rPr lang="de-DE" sz="2000" dirty="0" err="1">
                  <a:solidFill>
                    <a:schemeClr val="accent5">
                      <a:lumMod val="50000"/>
                    </a:schemeClr>
                  </a:solidFill>
                </a:rPr>
                <a:t>layer</a:t>
              </a:r>
              <a:endParaRPr lang="en-GB" sz="2000" b="1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6023E818-CA62-4D43-A723-05882BADCA42}"/>
                    </a:ext>
                  </a:extLst>
                </p:cNvPr>
                <p:cNvSpPr/>
                <p:nvPr/>
              </p:nvSpPr>
              <p:spPr>
                <a:xfrm>
                  <a:off x="684212" y="1017766"/>
                  <a:ext cx="1480071" cy="924283"/>
                </a:xfrm>
                <a:prstGeom prst="rect">
                  <a:avLst/>
                </a:prstGeom>
                <a:solidFill>
                  <a:srgbClr val="A5D3FF"/>
                </a:solidFill>
                <a:ln>
                  <a:solidFill>
                    <a:srgbClr val="12205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21" name="Rechteck 20">
                  <a:extLst>
                    <a:ext uri="{FF2B5EF4-FFF2-40B4-BE49-F238E27FC236}">
                      <a16:creationId xmlns:a16="http://schemas.microsoft.com/office/drawing/2014/main" id="{6023E818-CA62-4D43-A723-05882BADCA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212" y="1017766"/>
                  <a:ext cx="1480071" cy="92428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122056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5F8ABBB9-AAD4-8548-B3C1-FA33F6FF38E1}"/>
                </a:ext>
              </a:extLst>
            </p:cNvPr>
            <p:cNvCxnSpPr>
              <a:cxnSpLocks/>
              <a:stCxn id="20" idx="0"/>
              <a:endCxn id="21" idx="2"/>
            </p:cNvCxnSpPr>
            <p:nvPr/>
          </p:nvCxnSpPr>
          <p:spPr>
            <a:xfrm flipH="1" flipV="1">
              <a:off x="1424248" y="1942049"/>
              <a:ext cx="2" cy="39863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Gerade Verbindung mit Pfeil 22">
              <a:extLst>
                <a:ext uri="{FF2B5EF4-FFF2-40B4-BE49-F238E27FC236}">
                  <a16:creationId xmlns:a16="http://schemas.microsoft.com/office/drawing/2014/main" id="{EB3B47DE-B2F3-3B47-91A0-DD26EC55A46F}"/>
                </a:ext>
              </a:extLst>
            </p:cNvPr>
            <p:cNvCxnSpPr>
              <a:cxnSpLocks/>
              <a:stCxn id="19" idx="0"/>
              <a:endCxn id="20" idx="2"/>
            </p:cNvCxnSpPr>
            <p:nvPr/>
          </p:nvCxnSpPr>
          <p:spPr>
            <a:xfrm flipV="1">
              <a:off x="1424249" y="3264962"/>
              <a:ext cx="1" cy="398630"/>
            </a:xfrm>
            <a:prstGeom prst="straightConnector1">
              <a:avLst/>
            </a:prstGeom>
            <a:ln w="25400">
              <a:solidFill>
                <a:schemeClr val="tx2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Gekrümmte Verbindung 23">
              <a:extLst>
                <a:ext uri="{FF2B5EF4-FFF2-40B4-BE49-F238E27FC236}">
                  <a16:creationId xmlns:a16="http://schemas.microsoft.com/office/drawing/2014/main" id="{1C141747-7BC8-6E48-9644-6453FD0B9515}"/>
                </a:ext>
              </a:extLst>
            </p:cNvPr>
            <p:cNvCxnSpPr>
              <a:cxnSpLocks/>
              <a:stCxn id="20" idx="0"/>
              <a:endCxn id="20" idx="3"/>
            </p:cNvCxnSpPr>
            <p:nvPr/>
          </p:nvCxnSpPr>
          <p:spPr>
            <a:xfrm rot="16200000" flipH="1">
              <a:off x="1563196" y="2201733"/>
              <a:ext cx="462142" cy="740035"/>
            </a:xfrm>
            <a:prstGeom prst="curvedConnector4">
              <a:avLst>
                <a:gd name="adj1" fmla="val -43590"/>
                <a:gd name="adj2" fmla="val 170656"/>
              </a:avLst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C00C0B19-CB1E-F14A-80C7-C061B44F9FD3}"/>
                </a:ext>
              </a:extLst>
            </p:cNvPr>
            <p:cNvSpPr/>
            <p:nvPr/>
          </p:nvSpPr>
          <p:spPr>
            <a:xfrm>
              <a:off x="2573594" y="2396613"/>
              <a:ext cx="176980" cy="1751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6" name="Pfeil nach rechts 5">
            <a:extLst>
              <a:ext uri="{FF2B5EF4-FFF2-40B4-BE49-F238E27FC236}">
                <a16:creationId xmlns:a16="http://schemas.microsoft.com/office/drawing/2014/main" id="{DA99CD9D-E18A-3E4A-8750-AE1CBAC4924A}"/>
              </a:ext>
            </a:extLst>
          </p:cNvPr>
          <p:cNvSpPr/>
          <p:nvPr/>
        </p:nvSpPr>
        <p:spPr>
          <a:xfrm>
            <a:off x="3935005" y="2571750"/>
            <a:ext cx="2135926" cy="699384"/>
          </a:xfrm>
          <a:prstGeom prst="rightArrow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 err="1"/>
              <a:t>trainiere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0910723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7D880EF7-96D1-5D48-966F-2C9C8466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864" y="1023938"/>
            <a:ext cx="6216271" cy="387498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2A7ACAB-CC23-5D43-8B14-A1EADDBB9214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93549F03-7975-6D43-9633-9603D778C35D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0C51960C-8FDE-1143-B44C-9A48E5340F6A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B98774D-1D8E-0644-8BB3-B23DB55CFE23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AD0595-CCD1-6F4C-BA51-43DC3E6C2EB6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C6BC661-FD05-8045-B7AB-B53ECB8E3BB8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937410E2-860F-F144-95EC-AFF30922D124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17CEE705-B7F2-6F4B-9D14-22CCCC536D7B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7448373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07D8BA5F-4813-D646-AD9F-BABAF9706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763" y="1023938"/>
            <a:ext cx="6960474" cy="3665806"/>
          </a:xfrm>
          <a:prstGeom prst="rect">
            <a:avLst/>
          </a:prstGeom>
        </p:spPr>
      </p:pic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C05C5D7F-3F92-564A-B98F-FCAE1D29F3D6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948660A2-8685-6440-81F3-08D6EBEC4E9D}"/>
                </a:ext>
              </a:extLst>
            </p:cNvPr>
            <p:cNvCxnSpPr>
              <a:stCxn id="19" idx="0"/>
              <a:endCxn id="2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8A37822A-C4CA-E240-8688-567EB9C71069}"/>
                </a:ext>
              </a:extLst>
            </p:cNvPr>
            <p:cNvCxnSpPr>
              <a:stCxn id="20" idx="0"/>
              <a:endCxn id="1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F7B5213-AEA5-D14F-A24C-00FF1C2A6A56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7A72536-7793-1A4A-B6C1-7CA2BB8156B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D3B62EB-EE24-8D47-BBCE-0AC6098F5F79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21" name="Gekrümmte Verbindung 20">
              <a:extLst>
                <a:ext uri="{FF2B5EF4-FFF2-40B4-BE49-F238E27FC236}">
                  <a16:creationId xmlns:a16="http://schemas.microsoft.com/office/drawing/2014/main" id="{89F763AF-0285-9E42-9540-3007D178365C}"/>
                </a:ext>
              </a:extLst>
            </p:cNvPr>
            <p:cNvCxnSpPr>
              <a:stCxn id="20" idx="5"/>
              <a:endCxn id="2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4B789FD9-EB05-0E43-A9A7-58A8B85D5D16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420295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146A318-2F49-4E47-91DB-AD79C8498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2" y="1266897"/>
            <a:ext cx="7775576" cy="322187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EB58646-172B-5D48-969C-D2FE7135FBDD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4E67858-53FF-ED42-9400-5FEC747ABF46}"/>
                </a:ext>
              </a:extLst>
            </p:cNvPr>
            <p:cNvCxnSpPr>
              <a:stCxn id="10" idx="0"/>
              <a:endCxn id="11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4044EC2E-BE9B-5F4C-8FEB-47837FC66F82}"/>
                </a:ext>
              </a:extLst>
            </p:cNvPr>
            <p:cNvCxnSpPr>
              <a:stCxn id="11" idx="0"/>
              <a:endCxn id="9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1DC3765-6A00-5A4D-B5C8-80C0D3B13495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3484FBA-7D1F-C543-91A3-399B55223A9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FBD2BB4-1132-C149-ADC9-500DC5BB5A71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2" name="Gekrümmte Verbindung 11">
              <a:extLst>
                <a:ext uri="{FF2B5EF4-FFF2-40B4-BE49-F238E27FC236}">
                  <a16:creationId xmlns:a16="http://schemas.microsoft.com/office/drawing/2014/main" id="{E57A9CAB-1183-3D40-8BCB-20F9DFD21D41}"/>
                </a:ext>
              </a:extLst>
            </p:cNvPr>
            <p:cNvCxnSpPr>
              <a:stCxn id="11" idx="5"/>
              <a:endCxn id="11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93F977E3-54A7-BC4C-9E6D-1561EF0C7472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63477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35FCF4E-E678-FE4B-8E38-F0161DF65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267" y="1036492"/>
            <a:ext cx="6490800" cy="3683449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F77E4571-4DBC-7C4F-B13D-3323EB1E2356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EF561D3C-EB84-E542-9EB9-2F0D344D2375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1C2C2187-CC0C-CF49-987C-8062951BABC3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7ECDBF-F132-0948-98D0-EB1B33E50EE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D1486BF-E626-6F4F-834C-48D758F72A2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5334EB1-8454-F64D-BEA5-BE69768368DF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DA9EEEC3-89DA-E643-A2FA-D5D0DD3029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66E637BE-AAC3-4C49-9A21-9E3774DED5F7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34624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" name="Grafik 2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87C94E99-762A-1E47-8D32-14425214C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6600" y="1044876"/>
            <a:ext cx="6490800" cy="3665921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5AFCBE04-389F-C74F-913E-8D8EF57F4DA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F16B14CB-95FF-0649-889E-D3E9E44BB58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DCF86CDC-0DE4-B340-8827-62484238BF92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D4D1A53-C1B0-194C-98B2-1C75E8337D82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184C90-1BBE-2E47-A683-ED1DCE5B25EE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0A65292-AF1D-264B-A504-FE288D8626ED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6571551D-FB7C-8A45-8527-1AEEFA502C8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298EC23-E235-BD4E-A937-E793DDB5A39E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828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BDFECEA8-EE7D-CC4E-A320-2B73DB7DA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0939" y="1023938"/>
            <a:ext cx="3982122" cy="3563937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1BBD3B1E-5238-BF45-B498-2F7E298FBFAE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C84502A5-0CA6-E342-A402-1411C6B33B45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AC7BFA8-C818-BB40-96FE-2A48FB77255F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59F8D4-8F6B-1347-8416-257F1285E33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E04EB7F-15DF-684A-92D8-06853EF331C6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3D97664-00F2-8045-A00C-65B555CC6A88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0195284C-EA5A-BF46-B54A-44045070C9B2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76239872-680E-764B-8131-702B874649D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368135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4AD40793-8A84-0A4C-8ECA-17159E4C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309" y="1008763"/>
            <a:ext cx="4281381" cy="3579112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45ABA82-6B93-3246-87F3-3E2BC9086F8C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B826C191-105D-9042-B218-857945E5C616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6CDD054-7530-7149-A92B-4EBE607C0F72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9989091-4B7F-1345-80EE-090FCE1BA78D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BF47639-139A-FD45-BB69-298A016DE408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9D20956-ADA9-584F-9301-F3CA09018DFA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862BAEE3-2EB9-0247-95FC-C0263B735583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C5A73A85-F402-8345-93D2-EB59130935A3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2570222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BEISPIEL: LANGUAGE MODELS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Grafik 3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E102A38-53BB-8140-B16B-A930799C3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245" y="1023938"/>
            <a:ext cx="4847510" cy="3567035"/>
          </a:xfrm>
          <a:prstGeom prst="rect">
            <a:avLst/>
          </a:prstGeom>
        </p:spPr>
      </p:pic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A62EF3DA-FC19-3247-9A67-2DEF23BF647F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604CC58-A75D-414C-B455-989DDB838CBC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5483E262-D26A-A041-ABBC-5FE8A68E40B8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8CA9978-3098-F844-B952-870ED4A217DC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1DB4BEC-E51D-F84C-98CF-4D1C934A0759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B7EF406-0004-A140-AF10-FA39E46739BC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167C2C20-6C09-B341-B2BB-EC9E3C1151EA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4D4A0B50-EAF9-B74D-95D2-938ADEEFA924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551159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HIGH-LEVEL AUFBAU</a:t>
            </a:r>
            <a:endParaRPr dirty="0"/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04" name="Gruppieren 103">
            <a:extLst>
              <a:ext uri="{FF2B5EF4-FFF2-40B4-BE49-F238E27FC236}">
                <a16:creationId xmlns:a16="http://schemas.microsoft.com/office/drawing/2014/main" id="{E18EC989-BF9E-3B48-94B6-900505EE3A33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B7F29989-B9F1-5841-B521-114F707D21DA}"/>
                </a:ext>
              </a:extLst>
            </p:cNvPr>
            <p:cNvCxnSpPr>
              <a:cxnSpLocks/>
              <a:stCxn id="136" idx="6"/>
              <a:endCxn id="138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05139551-7CFF-7846-94B2-330B1A2FFC65}"/>
                </a:ext>
              </a:extLst>
            </p:cNvPr>
            <p:cNvCxnSpPr>
              <a:cxnSpLocks/>
              <a:stCxn id="136" idx="6"/>
              <a:endCxn id="139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F3B1457E-5B6F-8647-A901-B0DBD23D19F5}"/>
                </a:ext>
              </a:extLst>
            </p:cNvPr>
            <p:cNvCxnSpPr>
              <a:cxnSpLocks/>
              <a:stCxn id="136" idx="6"/>
              <a:endCxn id="140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C7A653A4-D998-C549-9844-E86C3507F7F9}"/>
                </a:ext>
              </a:extLst>
            </p:cNvPr>
            <p:cNvCxnSpPr>
              <a:cxnSpLocks/>
              <a:stCxn id="136" idx="6"/>
              <a:endCxn id="141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FB996558-E518-DA46-A7C6-02713DDF308B}"/>
                </a:ext>
              </a:extLst>
            </p:cNvPr>
            <p:cNvCxnSpPr>
              <a:cxnSpLocks/>
              <a:stCxn id="137" idx="6"/>
              <a:endCxn id="138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C28B5D0D-2382-B548-A37D-D784905EDF8C}"/>
                </a:ext>
              </a:extLst>
            </p:cNvPr>
            <p:cNvCxnSpPr>
              <a:cxnSpLocks/>
              <a:stCxn id="137" idx="6"/>
              <a:endCxn id="139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3D44E64F-2876-CA4E-ACF0-525EFF5AA45A}"/>
                </a:ext>
              </a:extLst>
            </p:cNvPr>
            <p:cNvCxnSpPr>
              <a:cxnSpLocks/>
              <a:stCxn id="137" idx="6"/>
              <a:endCxn id="140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Gerade Verbindung mit Pfeil 117">
              <a:extLst>
                <a:ext uri="{FF2B5EF4-FFF2-40B4-BE49-F238E27FC236}">
                  <a16:creationId xmlns:a16="http://schemas.microsoft.com/office/drawing/2014/main" id="{9DA291F9-88C3-ED4A-982B-7F6D1BDD1353}"/>
                </a:ext>
              </a:extLst>
            </p:cNvPr>
            <p:cNvCxnSpPr>
              <a:cxnSpLocks/>
              <a:stCxn id="137" idx="6"/>
              <a:endCxn id="141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2C48B328-7F45-B242-AAF1-F8F86B107663}"/>
                </a:ext>
              </a:extLst>
            </p:cNvPr>
            <p:cNvCxnSpPr>
              <a:cxnSpLocks/>
              <a:stCxn id="142" idx="6"/>
              <a:endCxn id="138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1AF2792C-C386-6847-BEB2-4625DEF01032}"/>
                </a:ext>
              </a:extLst>
            </p:cNvPr>
            <p:cNvCxnSpPr>
              <a:cxnSpLocks/>
              <a:stCxn id="142" idx="6"/>
              <a:endCxn id="139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B7DCAD3E-533F-E743-9545-B4A2E25C7C12}"/>
                </a:ext>
              </a:extLst>
            </p:cNvPr>
            <p:cNvCxnSpPr>
              <a:cxnSpLocks/>
              <a:stCxn id="142" idx="6"/>
              <a:endCxn id="141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6106916C-3761-2D43-9751-A57F0670F1BB}"/>
                </a:ext>
              </a:extLst>
            </p:cNvPr>
            <p:cNvCxnSpPr>
              <a:cxnSpLocks/>
              <a:stCxn id="142" idx="6"/>
              <a:endCxn id="140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66E34F91-BFE5-D34A-A1CB-F6942449A7A9}"/>
                </a:ext>
              </a:extLst>
            </p:cNvPr>
            <p:cNvCxnSpPr>
              <a:cxnSpLocks/>
              <a:stCxn id="138" idx="6"/>
              <a:endCxn id="143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CFF92EB9-502C-9E4E-BF89-78D001836AE0}"/>
                </a:ext>
              </a:extLst>
            </p:cNvPr>
            <p:cNvCxnSpPr>
              <a:cxnSpLocks/>
              <a:stCxn id="138" idx="6"/>
              <a:endCxn id="144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Gerade Verbindung mit Pfeil 124">
              <a:extLst>
                <a:ext uri="{FF2B5EF4-FFF2-40B4-BE49-F238E27FC236}">
                  <a16:creationId xmlns:a16="http://schemas.microsoft.com/office/drawing/2014/main" id="{9173E759-7C35-8849-A81D-4967AA4BC011}"/>
                </a:ext>
              </a:extLst>
            </p:cNvPr>
            <p:cNvCxnSpPr>
              <a:cxnSpLocks/>
              <a:stCxn id="139" idx="6"/>
              <a:endCxn id="143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Gerade Verbindung mit Pfeil 125">
              <a:extLst>
                <a:ext uri="{FF2B5EF4-FFF2-40B4-BE49-F238E27FC236}">
                  <a16:creationId xmlns:a16="http://schemas.microsoft.com/office/drawing/2014/main" id="{19B4BBE7-9052-594D-91E7-EDA256D94ADD}"/>
                </a:ext>
              </a:extLst>
            </p:cNvPr>
            <p:cNvCxnSpPr>
              <a:cxnSpLocks/>
              <a:stCxn id="139" idx="6"/>
              <a:endCxn id="144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Gerade Verbindung mit Pfeil 126">
              <a:extLst>
                <a:ext uri="{FF2B5EF4-FFF2-40B4-BE49-F238E27FC236}">
                  <a16:creationId xmlns:a16="http://schemas.microsoft.com/office/drawing/2014/main" id="{06F8D8D4-9F93-9945-AEE3-5F87FDA39552}"/>
                </a:ext>
              </a:extLst>
            </p:cNvPr>
            <p:cNvCxnSpPr>
              <a:cxnSpLocks/>
              <a:stCxn id="140" idx="6"/>
              <a:endCxn id="144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Gerade Verbindung mit Pfeil 127">
              <a:extLst>
                <a:ext uri="{FF2B5EF4-FFF2-40B4-BE49-F238E27FC236}">
                  <a16:creationId xmlns:a16="http://schemas.microsoft.com/office/drawing/2014/main" id="{ED106B10-98FB-6C47-968B-86399C53C007}"/>
                </a:ext>
              </a:extLst>
            </p:cNvPr>
            <p:cNvCxnSpPr>
              <a:cxnSpLocks/>
              <a:stCxn id="140" idx="6"/>
              <a:endCxn id="143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mit Pfeil 128">
              <a:extLst>
                <a:ext uri="{FF2B5EF4-FFF2-40B4-BE49-F238E27FC236}">
                  <a16:creationId xmlns:a16="http://schemas.microsoft.com/office/drawing/2014/main" id="{F312FBCC-2C54-824C-90B5-563EB2DA91EA}"/>
                </a:ext>
              </a:extLst>
            </p:cNvPr>
            <p:cNvCxnSpPr>
              <a:cxnSpLocks/>
              <a:stCxn id="141" idx="6"/>
              <a:endCxn id="144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Gerade Verbindung mit Pfeil 129">
              <a:extLst>
                <a:ext uri="{FF2B5EF4-FFF2-40B4-BE49-F238E27FC236}">
                  <a16:creationId xmlns:a16="http://schemas.microsoft.com/office/drawing/2014/main" id="{E96EF61A-9671-F647-872E-49545A5BFCEB}"/>
                </a:ext>
              </a:extLst>
            </p:cNvPr>
            <p:cNvCxnSpPr>
              <a:cxnSpLocks/>
              <a:stCxn id="141" idx="6"/>
              <a:endCxn id="143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1" name="Gruppieren 130">
              <a:extLst>
                <a:ext uri="{FF2B5EF4-FFF2-40B4-BE49-F238E27FC236}">
                  <a16:creationId xmlns:a16="http://schemas.microsoft.com/office/drawing/2014/main" id="{C35EB369-0CD9-244B-B1EA-B3420C7927D3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4A5DB3CA-798D-5949-BF98-0B3446433DCB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C9C40CA8-AC1F-9A4A-AA70-7806CBB52BE2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40C3206B-A0A2-DE43-BACD-8F75841C9C7C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D7BC81BC-DA84-494F-BABD-D53FC4A61423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BBA6D73A-4BD3-2F48-A652-9CE390345ED2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80BCBA03-7C2F-454E-9EDE-19C539BDC3DA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5CCC897A-613C-BD4F-B884-1BFC4E0E8730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BCF1D55-AEB2-A14D-8966-14CA92E3F5FD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1F112E5E-9158-FB47-94D5-0BA98CFC2FC5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5A54E43D-8A78-1141-9ED8-AB42E074C355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32" name="Gerade Verbindung mit Pfeil 131">
              <a:extLst>
                <a:ext uri="{FF2B5EF4-FFF2-40B4-BE49-F238E27FC236}">
                  <a16:creationId xmlns:a16="http://schemas.microsoft.com/office/drawing/2014/main" id="{93E7A46E-A64C-F04C-9690-3F8E8B28E16E}"/>
                </a:ext>
              </a:extLst>
            </p:cNvPr>
            <p:cNvCxnSpPr>
              <a:cxnSpLocks/>
              <a:stCxn id="138" idx="6"/>
              <a:endCxn id="145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mit Pfeil 132">
              <a:extLst>
                <a:ext uri="{FF2B5EF4-FFF2-40B4-BE49-F238E27FC236}">
                  <a16:creationId xmlns:a16="http://schemas.microsoft.com/office/drawing/2014/main" id="{C398F2AE-A735-E243-8EF5-A65ADD11D125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mit Pfeil 133">
              <a:extLst>
                <a:ext uri="{FF2B5EF4-FFF2-40B4-BE49-F238E27FC236}">
                  <a16:creationId xmlns:a16="http://schemas.microsoft.com/office/drawing/2014/main" id="{5638CB3D-BB19-0345-864C-16BF759E045C}"/>
                </a:ext>
              </a:extLst>
            </p:cNvPr>
            <p:cNvCxnSpPr>
              <a:cxnSpLocks/>
              <a:stCxn id="140" idx="6"/>
              <a:endCxn id="145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1F30DDA4-EA3C-754C-86C4-7F6D95C090AA}"/>
                </a:ext>
              </a:extLst>
            </p:cNvPr>
            <p:cNvCxnSpPr>
              <a:cxnSpLocks/>
              <a:stCxn id="141" idx="6"/>
              <a:endCxn id="145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175A572A-6A24-604A-B3F3-AF5774BE00F0}"/>
              </a:ext>
            </a:extLst>
          </p:cNvPr>
          <p:cNvSpPr txBox="1"/>
          <p:nvPr/>
        </p:nvSpPr>
        <p:spPr>
          <a:xfrm>
            <a:off x="3018010" y="3732478"/>
            <a:ext cx="3490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Matrizen</a:t>
            </a:r>
            <a:r>
              <a:rPr lang="en-GB" dirty="0">
                <a:solidFill>
                  <a:schemeClr val="bg1"/>
                </a:solidFill>
              </a:rPr>
              <a:t> die </a:t>
            </a:r>
            <a:r>
              <a:rPr lang="en-GB" dirty="0" err="1">
                <a:solidFill>
                  <a:schemeClr val="bg1"/>
                </a:solidFill>
              </a:rPr>
              <a:t>agieren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Funktion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52" name="Gerade Verbindung mit Pfeil 51">
            <a:extLst>
              <a:ext uri="{FF2B5EF4-FFF2-40B4-BE49-F238E27FC236}">
                <a16:creationId xmlns:a16="http://schemas.microsoft.com/office/drawing/2014/main" id="{6692569C-97C1-134A-A34D-2040ACCE5C70}"/>
              </a:ext>
            </a:extLst>
          </p:cNvPr>
          <p:cNvCxnSpPr>
            <a:cxnSpLocks/>
          </p:cNvCxnSpPr>
          <p:nvPr/>
        </p:nvCxnSpPr>
        <p:spPr>
          <a:xfrm>
            <a:off x="1145776" y="3886367"/>
            <a:ext cx="1489710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hteck 52">
            <a:extLst>
              <a:ext uri="{FF2B5EF4-FFF2-40B4-BE49-F238E27FC236}">
                <a16:creationId xmlns:a16="http://schemas.microsoft.com/office/drawing/2014/main" id="{25F064DC-8923-6648-8DD1-C92C4DE8300D}"/>
              </a:ext>
            </a:extLst>
          </p:cNvPr>
          <p:cNvSpPr/>
          <p:nvPr/>
        </p:nvSpPr>
        <p:spPr>
          <a:xfrm>
            <a:off x="1594553" y="4212040"/>
            <a:ext cx="592156" cy="692083"/>
          </a:xfrm>
          <a:prstGeom prst="rect">
            <a:avLst/>
          </a:prstGeom>
          <a:solidFill>
            <a:srgbClr val="47FFD6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247D7266-6575-CE4A-8588-14ED6B591E63}"/>
              </a:ext>
            </a:extLst>
          </p:cNvPr>
          <p:cNvSpPr txBox="1"/>
          <p:nvPr/>
        </p:nvSpPr>
        <p:spPr>
          <a:xfrm>
            <a:off x="3018010" y="4420329"/>
            <a:ext cx="33004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Input </a:t>
            </a:r>
            <a:r>
              <a:rPr lang="en-GB" dirty="0" err="1">
                <a:solidFill>
                  <a:schemeClr val="bg1"/>
                </a:solidFill>
              </a:rPr>
              <a:t>für</a:t>
            </a:r>
            <a:r>
              <a:rPr lang="en-GB" dirty="0">
                <a:solidFill>
                  <a:schemeClr val="bg1"/>
                </a:solidFill>
              </a:rPr>
              <a:t> die </a:t>
            </a:r>
            <a:r>
              <a:rPr lang="en-GB" dirty="0" err="1">
                <a:solidFill>
                  <a:schemeClr val="bg1"/>
                </a:solidFill>
              </a:rPr>
              <a:t>Funktionen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B065A340-1593-854B-B7AD-998E43015792}"/>
              </a:ext>
            </a:extLst>
          </p:cNvPr>
          <p:cNvGrpSpPr/>
          <p:nvPr/>
        </p:nvGrpSpPr>
        <p:grpSpPr>
          <a:xfrm>
            <a:off x="1264041" y="1131888"/>
            <a:ext cx="6998444" cy="2404365"/>
            <a:chOff x="1274312" y="1131888"/>
            <a:chExt cx="6998444" cy="2404365"/>
          </a:xfrm>
        </p:grpSpPr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067A615E-0C6D-B14F-AFF7-6615BD9C60EC}"/>
                </a:ext>
              </a:extLst>
            </p:cNvPr>
            <p:cNvCxnSpPr>
              <a:cxnSpLocks/>
              <a:stCxn id="55" idx="3"/>
              <a:endCxn id="56" idx="1"/>
            </p:cNvCxnSpPr>
            <p:nvPr/>
          </p:nvCxnSpPr>
          <p:spPr>
            <a:xfrm>
              <a:off x="2645912" y="2334071"/>
              <a:ext cx="144182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0BC9DBE7-B6DC-D040-B61D-2CA74BBBD6E5}"/>
                </a:ext>
              </a:extLst>
            </p:cNvPr>
            <p:cNvCxnSpPr>
              <a:cxnSpLocks/>
              <a:stCxn id="56" idx="3"/>
              <a:endCxn id="57" idx="1"/>
            </p:cNvCxnSpPr>
            <p:nvPr/>
          </p:nvCxnSpPr>
          <p:spPr>
            <a:xfrm>
              <a:off x="5459334" y="2334071"/>
              <a:ext cx="1441822" cy="0"/>
            </a:xfrm>
            <a:prstGeom prst="straightConnector1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C3CBC72D-D381-FB4D-B8AD-8677EF7FEB46}"/>
                    </a:ext>
                  </a:extLst>
                </p:cNvPr>
                <p:cNvSpPr/>
                <p:nvPr/>
              </p:nvSpPr>
              <p:spPr>
                <a:xfrm>
                  <a:off x="1274312" y="1131888"/>
                  <a:ext cx="1371600" cy="2404365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Input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5" name="Rechteck 54">
                  <a:extLst>
                    <a:ext uri="{FF2B5EF4-FFF2-40B4-BE49-F238E27FC236}">
                      <a16:creationId xmlns:a16="http://schemas.microsoft.com/office/drawing/2014/main" id="{C3CBC72D-D381-FB4D-B8AD-8677EF7FEB4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4312" y="1131888"/>
                  <a:ext cx="1371600" cy="240436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7C841129-FCA2-AD4E-B46D-B8CF23F28012}"/>
                    </a:ext>
                  </a:extLst>
                </p:cNvPr>
                <p:cNvSpPr/>
                <p:nvPr/>
              </p:nvSpPr>
              <p:spPr>
                <a:xfrm>
                  <a:off x="4087734" y="1131888"/>
                  <a:ext cx="1371600" cy="2404365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Hidden layer </a:t>
                  </a:r>
                  <a14:m>
                    <m:oMath xmlns:m="http://schemas.openxmlformats.org/officeDocument/2006/math">
                      <m:r>
                        <a:rPr lang="de-DE" sz="2000" b="0" i="1" smtClean="0">
                          <a:solidFill>
                            <a:schemeClr val="accent5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hteck 55">
                  <a:extLst>
                    <a:ext uri="{FF2B5EF4-FFF2-40B4-BE49-F238E27FC236}">
                      <a16:creationId xmlns:a16="http://schemas.microsoft.com/office/drawing/2014/main" id="{7C841129-FCA2-AD4E-B46D-B8CF23F280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7734" y="1131888"/>
                  <a:ext cx="1371600" cy="24043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22C19DA9-4376-6248-8502-6DEA039D344B}"/>
                    </a:ext>
                  </a:extLst>
                </p:cNvPr>
                <p:cNvSpPr/>
                <p:nvPr/>
              </p:nvSpPr>
              <p:spPr>
                <a:xfrm>
                  <a:off x="6901156" y="1131888"/>
                  <a:ext cx="1371600" cy="2404365"/>
                </a:xfrm>
                <a:prstGeom prst="rect">
                  <a:avLst/>
                </a:prstGeom>
                <a:solidFill>
                  <a:srgbClr val="47FFD6"/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sz="2000" b="1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57" name="Rechteck 56">
                  <a:extLst>
                    <a:ext uri="{FF2B5EF4-FFF2-40B4-BE49-F238E27FC236}">
                      <a16:creationId xmlns:a16="http://schemas.microsoft.com/office/drawing/2014/main" id="{22C19DA9-4376-6248-8502-6DEA039D34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01156" y="1131888"/>
                  <a:ext cx="1371600" cy="240436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558859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52CA7F-0E74-4E4A-B999-B613421377CE}"/>
              </a:ext>
            </a:extLst>
          </p:cNvPr>
          <p:cNvSpPr txBox="1"/>
          <p:nvPr/>
        </p:nvSpPr>
        <p:spPr>
          <a:xfrm>
            <a:off x="2614573" y="1708414"/>
            <a:ext cx="391485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RNNs </a:t>
            </a:r>
            <a:r>
              <a:rPr lang="en-GB" dirty="0" err="1">
                <a:solidFill>
                  <a:schemeClr val="bg1"/>
                </a:solidFill>
              </a:rPr>
              <a:t>haben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drei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wesentliche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Probleme</a:t>
            </a:r>
            <a:r>
              <a:rPr lang="en-GB" dirty="0">
                <a:solidFill>
                  <a:schemeClr val="bg1"/>
                </a:solidFill>
              </a:rPr>
              <a:t>: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1. Vanishing Gradient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2. Exploding Gradient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3. </a:t>
            </a:r>
            <a:r>
              <a:rPr lang="en-GB" dirty="0" err="1">
                <a:solidFill>
                  <a:schemeClr val="bg1"/>
                </a:solidFill>
              </a:rPr>
              <a:t>Erkennt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theoretisch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Langzeitabhänigkeiten</a:t>
            </a:r>
            <a:r>
              <a:rPr lang="en-GB" dirty="0">
                <a:solidFill>
                  <a:schemeClr val="bg1"/>
                </a:solidFill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</a:rPr>
              <a:t>    In der Praxis </a:t>
            </a:r>
            <a:r>
              <a:rPr lang="en-GB" dirty="0" err="1">
                <a:solidFill>
                  <a:schemeClr val="bg1"/>
                </a:solidFill>
              </a:rPr>
              <a:t>funktioniert</a:t>
            </a:r>
            <a:r>
              <a:rPr lang="en-GB" dirty="0">
                <a:solidFill>
                  <a:schemeClr val="bg1"/>
                </a:solidFill>
              </a:rPr>
              <a:t> das </a:t>
            </a:r>
            <a:r>
              <a:rPr lang="en-GB" dirty="0" err="1">
                <a:solidFill>
                  <a:schemeClr val="bg1"/>
                </a:solidFill>
              </a:rPr>
              <a:t>leider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nicht</a:t>
            </a:r>
            <a:r>
              <a:rPr lang="en-GB" dirty="0">
                <a:solidFill>
                  <a:schemeClr val="bg1"/>
                </a:solidFill>
              </a:rPr>
              <a:t> gut.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1BB52B-BF49-3B49-B9A3-9E98AD023D1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097299D-E36B-C84F-AD9E-846968C7AC2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B72CBF-585E-A341-878D-0E1A4E56AE45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CF1B6-D8D0-EC45-B991-63F21583042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31254F-8EE2-8B49-BD29-3702AD03B3A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93E58-A422-FC4C-975F-410C5728AA40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B3DECF0D-356A-5742-9525-1603251E20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728F7A-BB04-9742-A17F-5DA879580B99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2316898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7567976E-92BE-0347-9BB1-7781A7C922A9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4B332092-D165-CC49-B813-36CFE028D103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30454AF7-D236-7344-A976-A3AAE001EBC6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AA8F303-E7B0-7D4C-8D58-10936177A01D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02C0A07-9A48-CC4B-A5EE-8734B9967194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DAE8EA6-6398-774B-929A-387CD576D26B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AD61ABBA-3319-DB4C-85E0-54A0E5B536DE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53D31E6C-F319-6245-8B89-16C475BE20C2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4DD11D5A-2D09-9141-BD7F-77F311ABC1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4451187"/>
              </p:ext>
            </p:extLst>
          </p:nvPr>
        </p:nvGraphicFramePr>
        <p:xfrm>
          <a:off x="1728956" y="1023938"/>
          <a:ext cx="5684400" cy="3692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F141CD1D-0F31-FA4B-86C1-C070B6F21272}"/>
              </a:ext>
            </a:extLst>
          </p:cNvPr>
          <p:cNvSpPr txBox="1"/>
          <p:nvPr/>
        </p:nvSpPr>
        <p:spPr>
          <a:xfrm>
            <a:off x="784467" y="1131888"/>
            <a:ext cx="944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 = 0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FBAB749-E8EC-2E46-9EF8-5DCBF9B85432}"/>
              </a:ext>
            </a:extLst>
          </p:cNvPr>
          <p:cNvSpPr/>
          <p:nvPr/>
        </p:nvSpPr>
        <p:spPr>
          <a:xfrm>
            <a:off x="4188542" y="1171575"/>
            <a:ext cx="766916" cy="2001377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5785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1BB52B-BF49-3B49-B9A3-9E98AD023D1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097299D-E36B-C84F-AD9E-846968C7AC2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B72CBF-585E-A341-878D-0E1A4E56AE45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CF1B6-D8D0-EC45-B991-63F21583042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31254F-8EE2-8B49-BD29-3702AD03B3A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93E58-A422-FC4C-975F-410C5728AA40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B3DECF0D-356A-5742-9525-1603251E20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728F7A-BB04-9742-A17F-5DA879580B99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24E267AF-183F-2341-A2F8-44AC30A0AC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7979308"/>
              </p:ext>
            </p:extLst>
          </p:nvPr>
        </p:nvGraphicFramePr>
        <p:xfrm>
          <a:off x="1729800" y="1021205"/>
          <a:ext cx="5684400" cy="369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E955E70D-D7DB-944E-AF40-5C823E3A7008}"/>
              </a:ext>
            </a:extLst>
          </p:cNvPr>
          <p:cNvSpPr txBox="1"/>
          <p:nvPr/>
        </p:nvSpPr>
        <p:spPr>
          <a:xfrm>
            <a:off x="784467" y="1131888"/>
            <a:ext cx="944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 = 1</a:t>
            </a:r>
          </a:p>
        </p:txBody>
      </p:sp>
    </p:spTree>
    <p:extLst>
      <p:ext uri="{BB962C8B-B14F-4D97-AF65-F5344CB8AC3E}">
        <p14:creationId xmlns:p14="http://schemas.microsoft.com/office/powerpoint/2010/main" val="22748270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1BB52B-BF49-3B49-B9A3-9E98AD023D1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097299D-E36B-C84F-AD9E-846968C7AC2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B72CBF-585E-A341-878D-0E1A4E56AE45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CF1B6-D8D0-EC45-B991-63F21583042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31254F-8EE2-8B49-BD29-3702AD03B3A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93E58-A422-FC4C-975F-410C5728AA40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B3DECF0D-356A-5742-9525-1603251E20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728F7A-BB04-9742-A17F-5DA879580B99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93B7211C-6AB2-4A48-9BC5-601DD2406B50}"/>
              </a:ext>
            </a:extLst>
          </p:cNvPr>
          <p:cNvSpPr txBox="1"/>
          <p:nvPr/>
        </p:nvSpPr>
        <p:spPr>
          <a:xfrm>
            <a:off x="784467" y="1131888"/>
            <a:ext cx="944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 = 3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908A9557-EF40-0347-B936-8CE409B682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3593942"/>
              </p:ext>
            </p:extLst>
          </p:nvPr>
        </p:nvGraphicFramePr>
        <p:xfrm>
          <a:off x="1728956" y="1023938"/>
          <a:ext cx="5684400" cy="369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484761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1BB52B-BF49-3B49-B9A3-9E98AD023D1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097299D-E36B-C84F-AD9E-846968C7AC2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B72CBF-585E-A341-878D-0E1A4E56AE45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CF1B6-D8D0-EC45-B991-63F21583042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31254F-8EE2-8B49-BD29-3702AD03B3A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93E58-A422-FC4C-975F-410C5728AA40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B3DECF0D-356A-5742-9525-1603251E20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728F7A-BB04-9742-A17F-5DA879580B99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1C8DF4F6-BFAF-974A-8CA2-04B556B081A0}"/>
              </a:ext>
            </a:extLst>
          </p:cNvPr>
          <p:cNvSpPr txBox="1"/>
          <p:nvPr/>
        </p:nvSpPr>
        <p:spPr>
          <a:xfrm>
            <a:off x="784467" y="1131888"/>
            <a:ext cx="94448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000" dirty="0">
                <a:solidFill>
                  <a:schemeClr val="bg1"/>
                </a:solidFill>
              </a:rPr>
              <a:t>t = 6</a:t>
            </a:r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3F3C40D9-4291-0F43-8D5B-A398A9E150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7148316"/>
              </p:ext>
            </p:extLst>
          </p:nvPr>
        </p:nvGraphicFramePr>
        <p:xfrm>
          <a:off x="1729800" y="1023938"/>
          <a:ext cx="5684400" cy="369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897475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RNN PROBLEMATIK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52CA7F-0E74-4E4A-B999-B613421377CE}"/>
              </a:ext>
            </a:extLst>
          </p:cNvPr>
          <p:cNvSpPr txBox="1"/>
          <p:nvPr/>
        </p:nvSpPr>
        <p:spPr>
          <a:xfrm>
            <a:off x="1106147" y="1648420"/>
            <a:ext cx="7002238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Beispielsatz</a:t>
            </a:r>
            <a:r>
              <a:rPr lang="en-GB" sz="2000" dirty="0">
                <a:solidFill>
                  <a:schemeClr val="bg1"/>
                </a:solidFill>
              </a:rPr>
              <a:t>: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i="1" dirty="0">
                <a:solidFill>
                  <a:schemeClr val="bg1"/>
                </a:solidFill>
              </a:rPr>
              <a:t>”Bob mag </a:t>
            </a:r>
            <a:r>
              <a:rPr lang="en-GB" sz="2000" i="1" dirty="0" err="1">
                <a:solidFill>
                  <a:schemeClr val="bg1"/>
                </a:solidFill>
              </a:rPr>
              <a:t>Äpfel</a:t>
            </a:r>
            <a:r>
              <a:rPr lang="en-GB" sz="2000" i="1" dirty="0">
                <a:solidFill>
                  <a:schemeClr val="bg1"/>
                </a:solidFill>
              </a:rPr>
              <a:t>. </a:t>
            </a:r>
            <a:r>
              <a:rPr lang="en-GB" sz="2000" i="1" dirty="0" err="1">
                <a:solidFill>
                  <a:schemeClr val="bg1"/>
                </a:solidFill>
              </a:rPr>
              <a:t>Er</a:t>
            </a:r>
            <a:r>
              <a:rPr lang="en-GB" sz="2000" i="1" dirty="0">
                <a:solidFill>
                  <a:schemeClr val="bg1"/>
                </a:solidFill>
              </a:rPr>
              <a:t> hat hunger, also </a:t>
            </a:r>
            <a:r>
              <a:rPr lang="en-GB" sz="2000" i="1" dirty="0" err="1">
                <a:solidFill>
                  <a:schemeClr val="bg1"/>
                </a:solidFill>
              </a:rPr>
              <a:t>isst</a:t>
            </a:r>
            <a:r>
              <a:rPr lang="en-GB" sz="2000" i="1" dirty="0">
                <a:solidFill>
                  <a:schemeClr val="bg1"/>
                </a:solidFill>
              </a:rPr>
              <a:t> </a:t>
            </a:r>
            <a:r>
              <a:rPr lang="en-GB" sz="2000" i="1" dirty="0" err="1">
                <a:solidFill>
                  <a:schemeClr val="bg1"/>
                </a:solidFill>
              </a:rPr>
              <a:t>er</a:t>
            </a:r>
            <a:r>
              <a:rPr lang="en-GB" sz="2000" i="1" dirty="0">
                <a:solidFill>
                  <a:schemeClr val="bg1"/>
                </a:solidFill>
              </a:rPr>
              <a:t>  </a:t>
            </a:r>
            <a:r>
              <a:rPr lang="en-GB" sz="2000" i="1" dirty="0" err="1">
                <a:solidFill>
                  <a:schemeClr val="bg1"/>
                </a:solidFill>
              </a:rPr>
              <a:t>einen</a:t>
            </a:r>
            <a:r>
              <a:rPr lang="en-GB" sz="2000" i="1" dirty="0">
                <a:solidFill>
                  <a:schemeClr val="bg1"/>
                </a:solidFill>
              </a:rPr>
              <a:t>  ______ .”</a:t>
            </a:r>
          </a:p>
          <a:p>
            <a:r>
              <a:rPr lang="en-GB" dirty="0">
                <a:solidFill>
                  <a:schemeClr val="bg1"/>
                </a:solidFill>
              </a:rPr>
              <a:t>     0         1           2        </a:t>
            </a:r>
            <a:r>
              <a:rPr lang="en-GB" sz="1050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</a:rPr>
              <a:t>3      4           5             6         7    </a:t>
            </a:r>
            <a:r>
              <a:rPr lang="en-GB" sz="600" dirty="0">
                <a:solidFill>
                  <a:schemeClr val="bg1"/>
                </a:solidFill>
              </a:rPr>
              <a:t>   </a:t>
            </a:r>
            <a:r>
              <a:rPr lang="en-GB" dirty="0">
                <a:solidFill>
                  <a:schemeClr val="bg1"/>
                </a:solidFill>
              </a:rPr>
              <a:t>8         9              10</a:t>
            </a:r>
          </a:p>
          <a:p>
            <a:endParaRPr lang="en-GB" sz="2000" dirty="0">
              <a:solidFill>
                <a:schemeClr val="bg1"/>
              </a:solidFill>
            </a:endParaRPr>
          </a:p>
          <a:p>
            <a:r>
              <a:rPr lang="en-GB" sz="2000" dirty="0">
                <a:solidFill>
                  <a:schemeClr val="bg1"/>
                </a:solidFill>
              </a:rPr>
              <a:t>Die </a:t>
            </a:r>
            <a:r>
              <a:rPr lang="en-GB" sz="2000" dirty="0" err="1">
                <a:solidFill>
                  <a:schemeClr val="bg1"/>
                </a:solidFill>
              </a:rPr>
              <a:t>entscheidende</a:t>
            </a:r>
            <a:r>
              <a:rPr lang="en-GB" sz="2000" dirty="0">
                <a:solidFill>
                  <a:schemeClr val="bg1"/>
                </a:solidFill>
              </a:rPr>
              <a:t> Information </a:t>
            </a:r>
            <a:r>
              <a:rPr lang="en-GB" sz="2000" dirty="0" err="1">
                <a:solidFill>
                  <a:schemeClr val="bg1"/>
                </a:solidFill>
              </a:rPr>
              <a:t>ist</a:t>
            </a:r>
            <a:r>
              <a:rPr lang="en-GB" sz="2000" dirty="0">
                <a:solidFill>
                  <a:schemeClr val="bg1"/>
                </a:solidFill>
              </a:rPr>
              <a:t> 10 </a:t>
            </a:r>
            <a:r>
              <a:rPr lang="en-GB" sz="2000" dirty="0" err="1">
                <a:solidFill>
                  <a:schemeClr val="bg1"/>
                </a:solidFill>
              </a:rPr>
              <a:t>Zeitschritte</a:t>
            </a:r>
            <a:r>
              <a:rPr lang="en-GB" sz="2000" dirty="0">
                <a:solidFill>
                  <a:schemeClr val="bg1"/>
                </a:solidFill>
              </a:rPr>
              <a:t> her!</a:t>
            </a:r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E51BB52B-BF49-3B49-B9A3-9E98AD023D10}"/>
              </a:ext>
            </a:extLst>
          </p:cNvPr>
          <p:cNvGrpSpPr/>
          <p:nvPr/>
        </p:nvGrpSpPr>
        <p:grpSpPr>
          <a:xfrm rot="5400000">
            <a:off x="8451830" y="-66472"/>
            <a:ext cx="385897" cy="860514"/>
            <a:chOff x="3921008" y="1467581"/>
            <a:chExt cx="387353" cy="863761"/>
          </a:xfrm>
        </p:grpSpPr>
        <p:cxnSp>
          <p:nvCxnSpPr>
            <p:cNvPr id="6" name="Gerade Verbindung mit Pfeil 5">
              <a:extLst>
                <a:ext uri="{FF2B5EF4-FFF2-40B4-BE49-F238E27FC236}">
                  <a16:creationId xmlns:a16="http://schemas.microsoft.com/office/drawing/2014/main" id="{A097299D-E36B-C84F-AD9E-846968C7AC28}"/>
                </a:ext>
              </a:extLst>
            </p:cNvPr>
            <p:cNvCxnSpPr>
              <a:stCxn id="9" idx="0"/>
              <a:endCxn id="10" idx="4"/>
            </p:cNvCxnSpPr>
            <p:nvPr/>
          </p:nvCxnSpPr>
          <p:spPr>
            <a:xfrm flipV="1">
              <a:off x="4026451" y="2003702"/>
              <a:ext cx="0" cy="11675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65B72CBF-585E-A341-878D-0E1A4E56AE45}"/>
                </a:ext>
              </a:extLst>
            </p:cNvPr>
            <p:cNvCxnSpPr>
              <a:stCxn id="10" idx="0"/>
              <a:endCxn id="8" idx="4"/>
            </p:cNvCxnSpPr>
            <p:nvPr/>
          </p:nvCxnSpPr>
          <p:spPr>
            <a:xfrm flipV="1">
              <a:off x="4026451" y="1678466"/>
              <a:ext cx="0" cy="11435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ABCF1B6-D8D0-EC45-B991-63F21583042A}"/>
                </a:ext>
              </a:extLst>
            </p:cNvPr>
            <p:cNvSpPr/>
            <p:nvPr/>
          </p:nvSpPr>
          <p:spPr>
            <a:xfrm>
              <a:off x="3921008" y="1467581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431254F-8EE2-8B49-BD29-3702AD03B3A5}"/>
                </a:ext>
              </a:extLst>
            </p:cNvPr>
            <p:cNvSpPr/>
            <p:nvPr/>
          </p:nvSpPr>
          <p:spPr>
            <a:xfrm>
              <a:off x="3921008" y="212045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7593E58-A422-FC4C-975F-410C5728AA40}"/>
                </a:ext>
              </a:extLst>
            </p:cNvPr>
            <p:cNvSpPr/>
            <p:nvPr/>
          </p:nvSpPr>
          <p:spPr>
            <a:xfrm>
              <a:off x="3921008" y="1792817"/>
              <a:ext cx="210885" cy="210885"/>
            </a:xfrm>
            <a:prstGeom prst="ellipse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" name="Gekrümmte Verbindung 10">
              <a:extLst>
                <a:ext uri="{FF2B5EF4-FFF2-40B4-BE49-F238E27FC236}">
                  <a16:creationId xmlns:a16="http://schemas.microsoft.com/office/drawing/2014/main" id="{B3DECF0D-356A-5742-9525-1603251E2056}"/>
                </a:ext>
              </a:extLst>
            </p:cNvPr>
            <p:cNvCxnSpPr>
              <a:stCxn id="10" idx="5"/>
              <a:endCxn id="10" idx="7"/>
            </p:cNvCxnSpPr>
            <p:nvPr/>
          </p:nvCxnSpPr>
          <p:spPr>
            <a:xfrm rot="5400000" flipH="1">
              <a:off x="4026450" y="1898259"/>
              <a:ext cx="149119" cy="7068"/>
            </a:xfrm>
            <a:prstGeom prst="curvedConnector5">
              <a:avLst>
                <a:gd name="adj1" fmla="val -28908"/>
                <a:gd name="adj2" fmla="val -2523409"/>
                <a:gd name="adj3" fmla="val 138778"/>
              </a:avLst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A728F7A-BB04-9742-A17F-5DA879580B99}"/>
                </a:ext>
              </a:extLst>
            </p:cNvPr>
            <p:cNvSpPr/>
            <p:nvPr/>
          </p:nvSpPr>
          <p:spPr>
            <a:xfrm>
              <a:off x="4252264" y="1862897"/>
              <a:ext cx="56097" cy="554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1746896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016976-7015-1D40-B638-0E9897C10B7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478504" y="1223141"/>
            <a:ext cx="4319337" cy="2697218"/>
          </a:xfrm>
        </p:spPr>
        <p:txBody>
          <a:bodyPr anchor="ctr"/>
          <a:lstStyle/>
          <a:p>
            <a:r>
              <a:rPr lang="en-GB" sz="5000" dirty="0"/>
              <a:t>LONG SHORT-TERM MEMORY</a:t>
            </a:r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C8102C1-B15A-E748-897F-BFE0C2F779F8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6D302B9-462C-204A-AD1C-4C902918378D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7D7269E-914E-DC47-B885-B94887AB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715B1DC-35F9-B444-BFA9-86EB52AA44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F657F789-A092-DF4D-9733-5C5F64714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94597D6-DA94-304E-B65A-8A63909E1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1692B-7E1F-D744-85B9-19DD18757A85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0C7667-79E3-0244-898A-D93BA4218584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E0BD196-EEDC-504C-9E54-E4153E6C0C5E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214415-FADD-E54D-A740-EED6AE0D86D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987398-182C-B842-B005-1D87144C390B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BCBDA0-23CA-5A4B-A49E-338E00F380D6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1A958434-F531-9448-8527-7F1D1079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FC6CDE6B-0E33-DF41-AFA8-DBB088394B07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D5CEC8-144D-1843-979D-AEBE9083868B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68439E3-3F19-DD42-8654-5B74C7E2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8163F57-A2B3-584E-AAE0-ADEF81C4D058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5C7EDA5-8302-A849-AD28-6BC460B13B26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0D88C2-90D6-6241-B977-B90CB356AFB5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E9CCD2-F094-904C-8BB1-71FA93BE2B4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328B7E72-11BE-0049-82FA-29669494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D1A9E1FC-7797-8B40-81CF-F9BE5223DC20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F5C925-847D-5245-802A-C576066C3D73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BFB834F-9C31-664C-89D0-3F3D752CB528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C024B77E-9BE7-C84D-9C24-805153C85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9A134-1751-2547-946B-2484866E403F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5977E6A-13E1-C644-8176-1B693C7CA347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987CF8CF-DB8B-A549-9E4C-C9839D26AE10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BD68CF0-90F6-3A4B-897E-4FAF04533D8C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6CDFE8-794C-5A41-B72E-83FDE5BB5FD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262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uppieren 128">
            <a:extLst>
              <a:ext uri="{FF2B5EF4-FFF2-40B4-BE49-F238E27FC236}">
                <a16:creationId xmlns:a16="http://schemas.microsoft.com/office/drawing/2014/main" id="{4C8A8735-AA82-2942-B058-1612F54B4289}"/>
              </a:ext>
            </a:extLst>
          </p:cNvPr>
          <p:cNvGrpSpPr/>
          <p:nvPr/>
        </p:nvGrpSpPr>
        <p:grpSpPr>
          <a:xfrm>
            <a:off x="7268654" y="1731791"/>
            <a:ext cx="1769994" cy="2154494"/>
            <a:chOff x="7298450" y="1673051"/>
            <a:chExt cx="1769994" cy="2154494"/>
          </a:xfrm>
        </p:grpSpPr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54079CA-F507-ED4E-800C-806EEEEB0F05}"/>
                </a:ext>
              </a:extLst>
            </p:cNvPr>
            <p:cNvGrpSpPr/>
            <p:nvPr/>
          </p:nvGrpSpPr>
          <p:grpSpPr>
            <a:xfrm>
              <a:off x="7410173" y="1742848"/>
              <a:ext cx="358449" cy="360386"/>
              <a:chOff x="2778471" y="3287156"/>
              <a:chExt cx="443674" cy="446072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FFD894D-4960-3F43-9624-EC0908759A65}"/>
                  </a:ext>
                </a:extLst>
              </p:cNvPr>
              <p:cNvSpPr/>
              <p:nvPr/>
            </p:nvSpPr>
            <p:spPr>
              <a:xfrm>
                <a:off x="2778471" y="3289554"/>
                <a:ext cx="443674" cy="443674"/>
              </a:xfrm>
              <a:prstGeom prst="ellipse">
                <a:avLst/>
              </a:prstGeom>
              <a:solidFill>
                <a:schemeClr val="tx2"/>
              </a:solidFill>
              <a:ln w="12700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B7F8DC31-3D20-AB45-87C1-E9D731C19F85}"/>
                  </a:ext>
                </a:extLst>
              </p:cNvPr>
              <p:cNvSpPr txBox="1"/>
              <p:nvPr/>
            </p:nvSpPr>
            <p:spPr>
              <a:xfrm>
                <a:off x="2877935" y="3287156"/>
                <a:ext cx="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GB" sz="28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820071-9F65-3F46-9F8F-2B57E26C0A69}"/>
                </a:ext>
              </a:extLst>
            </p:cNvPr>
            <p:cNvSpPr txBox="1"/>
            <p:nvPr/>
          </p:nvSpPr>
          <p:spPr>
            <a:xfrm>
              <a:off x="7824106" y="1719298"/>
              <a:ext cx="124433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bg1"/>
                  </a:solidFill>
                </a:rPr>
                <a:t>Layer </a:t>
              </a:r>
              <a:r>
                <a:rPr lang="en-GB" sz="1000" dirty="0" err="1">
                  <a:solidFill>
                    <a:schemeClr val="bg1"/>
                  </a:solidFill>
                </a:rPr>
                <a:t>mit</a:t>
              </a:r>
              <a:r>
                <a:rPr lang="en-GB" sz="1000" dirty="0">
                  <a:solidFill>
                    <a:schemeClr val="bg1"/>
                  </a:solidFill>
                </a:rPr>
                <a:t> </a:t>
              </a:r>
              <a:r>
                <a:rPr lang="en-GB" sz="1000" dirty="0" err="1">
                  <a:solidFill>
                    <a:schemeClr val="bg1"/>
                  </a:solidFill>
                </a:rPr>
                <a:t>Acti-vation</a:t>
              </a:r>
              <a:r>
                <a:rPr lang="en-GB" sz="1000" dirty="0">
                  <a:solidFill>
                    <a:schemeClr val="bg1"/>
                  </a:solidFill>
                </a:rPr>
                <a:t> </a:t>
              </a:r>
              <a:r>
                <a:rPr lang="en-GB" sz="1000" dirty="0" err="1">
                  <a:solidFill>
                    <a:schemeClr val="bg1"/>
                  </a:solidFill>
                </a:rPr>
                <a:t>Funktion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30" name="Gruppieren 29">
              <a:extLst>
                <a:ext uri="{FF2B5EF4-FFF2-40B4-BE49-F238E27FC236}">
                  <a16:creationId xmlns:a16="http://schemas.microsoft.com/office/drawing/2014/main" id="{F0D11F34-8238-D54C-829F-FBE786068D08}"/>
                </a:ext>
              </a:extLst>
            </p:cNvPr>
            <p:cNvGrpSpPr/>
            <p:nvPr/>
          </p:nvGrpSpPr>
          <p:grpSpPr>
            <a:xfrm>
              <a:off x="7407561" y="2238654"/>
              <a:ext cx="363674" cy="256898"/>
              <a:chOff x="7324829" y="2261294"/>
              <a:chExt cx="540824" cy="353328"/>
            </a:xfrm>
          </p:grpSpPr>
          <p:cxnSp>
            <p:nvCxnSpPr>
              <p:cNvPr id="115" name="Gerade Verbindung mit Pfeil 114">
                <a:extLst>
                  <a:ext uri="{FF2B5EF4-FFF2-40B4-BE49-F238E27FC236}">
                    <a16:creationId xmlns:a16="http://schemas.microsoft.com/office/drawing/2014/main" id="{96D0630B-DE0F-1444-BA9F-5304716DC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24829" y="2450478"/>
                <a:ext cx="540824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Gerade Verbindung mit Pfeil 116">
                <a:extLst>
                  <a:ext uri="{FF2B5EF4-FFF2-40B4-BE49-F238E27FC236}">
                    <a16:creationId xmlns:a16="http://schemas.microsoft.com/office/drawing/2014/main" id="{E3E0CFC8-428D-4E43-9CC4-7EF7733C2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43667" y="2261294"/>
                <a:ext cx="0" cy="353328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1B448782-054D-C443-955D-06D5708C0119}"/>
                </a:ext>
              </a:extLst>
            </p:cNvPr>
            <p:cNvSpPr txBox="1"/>
            <p:nvPr/>
          </p:nvSpPr>
          <p:spPr>
            <a:xfrm>
              <a:off x="7824106" y="2242464"/>
              <a:ext cx="1244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bg1"/>
                  </a:solidFill>
                </a:rPr>
                <a:t>Konkatenation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uppieren 32">
              <a:extLst>
                <a:ext uri="{FF2B5EF4-FFF2-40B4-BE49-F238E27FC236}">
                  <a16:creationId xmlns:a16="http://schemas.microsoft.com/office/drawing/2014/main" id="{9DABE013-BB7E-9244-8B58-3D1226E6A3E4}"/>
                </a:ext>
              </a:extLst>
            </p:cNvPr>
            <p:cNvGrpSpPr/>
            <p:nvPr/>
          </p:nvGrpSpPr>
          <p:grpSpPr>
            <a:xfrm>
              <a:off x="7407561" y="2624614"/>
              <a:ext cx="363674" cy="263363"/>
              <a:chOff x="7398630" y="2778112"/>
              <a:chExt cx="393222" cy="263363"/>
            </a:xfrm>
          </p:grpSpPr>
          <p:cxnSp>
            <p:nvCxnSpPr>
              <p:cNvPr id="120" name="Gerade Verbindung mit Pfeil 119">
                <a:extLst>
                  <a:ext uri="{FF2B5EF4-FFF2-40B4-BE49-F238E27FC236}">
                    <a16:creationId xmlns:a16="http://schemas.microsoft.com/office/drawing/2014/main" id="{6A9DCF3A-2B11-8B4D-AC39-B2BC221478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8630" y="2848570"/>
                <a:ext cx="3932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Gerade Verbindung mit Pfeil 121">
                <a:extLst>
                  <a:ext uri="{FF2B5EF4-FFF2-40B4-BE49-F238E27FC236}">
                    <a16:creationId xmlns:a16="http://schemas.microsoft.com/office/drawing/2014/main" id="{EFFA874B-70E0-DE40-A98A-AD0F9CDF3F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16113" y="2778112"/>
                <a:ext cx="0" cy="26336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non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Gerade Verbindung mit Pfeil 122">
                <a:extLst>
                  <a:ext uri="{FF2B5EF4-FFF2-40B4-BE49-F238E27FC236}">
                    <a16:creationId xmlns:a16="http://schemas.microsoft.com/office/drawing/2014/main" id="{70CA244D-3B9C-BD44-9B8F-336211EED3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98630" y="2965761"/>
                <a:ext cx="3932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4" name="Textfeld 123">
              <a:extLst>
                <a:ext uri="{FF2B5EF4-FFF2-40B4-BE49-F238E27FC236}">
                  <a16:creationId xmlns:a16="http://schemas.microsoft.com/office/drawing/2014/main" id="{A5CA8730-32F6-E14B-9863-2A741910599C}"/>
                </a:ext>
              </a:extLst>
            </p:cNvPr>
            <p:cNvSpPr txBox="1"/>
            <p:nvPr/>
          </p:nvSpPr>
          <p:spPr>
            <a:xfrm>
              <a:off x="7824106" y="2632533"/>
              <a:ext cx="124433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bg1"/>
                  </a:solidFill>
                </a:rPr>
                <a:t>Kopie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B1D545DE-E6C7-0142-A8FD-5F19ED75230C}"/>
                </a:ext>
              </a:extLst>
            </p:cNvPr>
            <p:cNvSpPr txBox="1"/>
            <p:nvPr/>
          </p:nvSpPr>
          <p:spPr>
            <a:xfrm>
              <a:off x="7409683" y="2992404"/>
              <a:ext cx="312906" cy="3128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</a:rPr>
                <a:t>x</a:t>
              </a:r>
            </a:p>
          </p:txBody>
        </p:sp>
        <p:sp>
          <p:nvSpPr>
            <p:cNvPr id="125" name="Textfeld 124">
              <a:extLst>
                <a:ext uri="{FF2B5EF4-FFF2-40B4-BE49-F238E27FC236}">
                  <a16:creationId xmlns:a16="http://schemas.microsoft.com/office/drawing/2014/main" id="{C32EB148-DF26-2A42-B272-3C2F279FBA49}"/>
                </a:ext>
              </a:extLst>
            </p:cNvPr>
            <p:cNvSpPr txBox="1"/>
            <p:nvPr/>
          </p:nvSpPr>
          <p:spPr>
            <a:xfrm>
              <a:off x="7409683" y="3419503"/>
              <a:ext cx="312906" cy="312843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r>
                <a:rPr lang="en-GB" sz="2000" b="1" dirty="0">
                  <a:solidFill>
                    <a:schemeClr val="bg1"/>
                  </a:solidFill>
                </a:rPr>
                <a:t>+</a:t>
              </a:r>
            </a:p>
          </p:txBody>
        </p: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92E0C96B-D5B5-5D45-BE78-502DB9AC0B41}"/>
                </a:ext>
              </a:extLst>
            </p:cNvPr>
            <p:cNvSpPr txBox="1"/>
            <p:nvPr/>
          </p:nvSpPr>
          <p:spPr>
            <a:xfrm>
              <a:off x="7830870" y="2943981"/>
              <a:ext cx="1026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bg1"/>
                  </a:solidFill>
                </a:rPr>
                <a:t>Vektor-multiplikation</a:t>
              </a:r>
              <a:endParaRPr lang="en-GB" sz="1000" dirty="0">
                <a:solidFill>
                  <a:schemeClr val="bg1"/>
                </a:solidFill>
              </a:endParaRPr>
            </a:p>
          </p:txBody>
        </p: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95B54F9E-53DD-194A-A387-6BE512371FB4}"/>
                </a:ext>
              </a:extLst>
            </p:cNvPr>
            <p:cNvSpPr txBox="1"/>
            <p:nvPr/>
          </p:nvSpPr>
          <p:spPr>
            <a:xfrm>
              <a:off x="7829324" y="3388877"/>
              <a:ext cx="1026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 err="1">
                  <a:solidFill>
                    <a:schemeClr val="bg1"/>
                  </a:solidFill>
                </a:rPr>
                <a:t>Vektor</a:t>
              </a:r>
              <a:r>
                <a:rPr lang="en-GB" sz="1000" dirty="0">
                  <a:solidFill>
                    <a:schemeClr val="bg1"/>
                  </a:solidFill>
                </a:rPr>
                <a:t>-addition</a:t>
              </a:r>
            </a:p>
          </p:txBody>
        </p:sp>
        <p:sp>
          <p:nvSpPr>
            <p:cNvPr id="128" name="Rechteck 127">
              <a:extLst>
                <a:ext uri="{FF2B5EF4-FFF2-40B4-BE49-F238E27FC236}">
                  <a16:creationId xmlns:a16="http://schemas.microsoft.com/office/drawing/2014/main" id="{BD1F0F7B-A6AD-8B41-95E0-16FFCC42E73E}"/>
                </a:ext>
              </a:extLst>
            </p:cNvPr>
            <p:cNvSpPr/>
            <p:nvPr/>
          </p:nvSpPr>
          <p:spPr>
            <a:xfrm>
              <a:off x="7298450" y="1673051"/>
              <a:ext cx="1526520" cy="215449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37" name="Rechteck 236">
            <a:extLst>
              <a:ext uri="{FF2B5EF4-FFF2-40B4-BE49-F238E27FC236}">
                <a16:creationId xmlns:a16="http://schemas.microsoft.com/office/drawing/2014/main" id="{8E1B6DF7-089B-5E49-9AC4-DE8093A449DD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9300B64C-ED0A-2041-B3D4-E34C7BEF819C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4892D734-D506-BD42-A4D8-35802A2F4DAA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0" name="Gerade Verbindung mit Pfeil 239">
              <a:extLst>
                <a:ext uri="{FF2B5EF4-FFF2-40B4-BE49-F238E27FC236}">
                  <a16:creationId xmlns:a16="http://schemas.microsoft.com/office/drawing/2014/main" id="{8690BBF6-7ADA-BF49-8821-4E2679DEC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 Verbindung 240">
              <a:extLst>
                <a:ext uri="{FF2B5EF4-FFF2-40B4-BE49-F238E27FC236}">
                  <a16:creationId xmlns:a16="http://schemas.microsoft.com/office/drawing/2014/main" id="{594B453B-99E6-3444-A936-FB656DFDC825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 Verbindung 241">
              <a:extLst>
                <a:ext uri="{FF2B5EF4-FFF2-40B4-BE49-F238E27FC236}">
                  <a16:creationId xmlns:a16="http://schemas.microsoft.com/office/drawing/2014/main" id="{A81F1B53-06AB-0948-8B37-A7EBAE139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 Verbindung 242">
              <a:extLst>
                <a:ext uri="{FF2B5EF4-FFF2-40B4-BE49-F238E27FC236}">
                  <a16:creationId xmlns:a16="http://schemas.microsoft.com/office/drawing/2014/main" id="{F624F35B-7160-C240-81B0-AF54EC0B2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9A9ADEB-2172-E344-A12A-DBD88EADB469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5E280087-41E7-BD46-8FBF-19D959A2349F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6" name="Rechteck 245">
              <a:extLst>
                <a:ext uri="{FF2B5EF4-FFF2-40B4-BE49-F238E27FC236}">
                  <a16:creationId xmlns:a16="http://schemas.microsoft.com/office/drawing/2014/main" id="{54CE2DB8-B0B1-B943-A952-71AEA555B150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Textfeld 246">
              <a:extLst>
                <a:ext uri="{FF2B5EF4-FFF2-40B4-BE49-F238E27FC236}">
                  <a16:creationId xmlns:a16="http://schemas.microsoft.com/office/drawing/2014/main" id="{20E425A6-E66E-BB41-930B-4DA88557371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024E08F-AA23-5E48-8F4D-8547D53340B7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6430D72-C41D-284C-988B-16A274F8B1CD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0" name="Gerade Verbindung 249">
              <a:extLst>
                <a:ext uri="{FF2B5EF4-FFF2-40B4-BE49-F238E27FC236}">
                  <a16:creationId xmlns:a16="http://schemas.microsoft.com/office/drawing/2014/main" id="{B70F4BD5-8FCF-3140-93A0-FDD1A61B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D3BFAA49-4407-D645-A063-3BFC4D08E659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Textfeld 251">
              <a:extLst>
                <a:ext uri="{FF2B5EF4-FFF2-40B4-BE49-F238E27FC236}">
                  <a16:creationId xmlns:a16="http://schemas.microsoft.com/office/drawing/2014/main" id="{92724DEB-69A7-984F-A313-622ED4C9544C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3" name="Gerade Verbindung mit Pfeil 252">
              <a:extLst>
                <a:ext uri="{FF2B5EF4-FFF2-40B4-BE49-F238E27FC236}">
                  <a16:creationId xmlns:a16="http://schemas.microsoft.com/office/drawing/2014/main" id="{67C042CA-2FDC-C049-8B83-7A2BAC8B0AF0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0874B49F-2A5C-3949-BAEF-44A977F028A0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3F9943FE-A548-1F40-AAF6-8EE11F35A0FE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CFAC70E7-2631-E84C-80C5-D01A639849EE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7" name="Textfeld 256">
              <a:extLst>
                <a:ext uri="{FF2B5EF4-FFF2-40B4-BE49-F238E27FC236}">
                  <a16:creationId xmlns:a16="http://schemas.microsoft.com/office/drawing/2014/main" id="{EB72D811-BD7B-8441-9913-90A8367CE21B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8" name="Gerade Verbindung 257">
              <a:extLst>
                <a:ext uri="{FF2B5EF4-FFF2-40B4-BE49-F238E27FC236}">
                  <a16:creationId xmlns:a16="http://schemas.microsoft.com/office/drawing/2014/main" id="{60BB5C6F-DFD9-5141-B7E2-9C66E9F68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mit Pfeil 258">
              <a:extLst>
                <a:ext uri="{FF2B5EF4-FFF2-40B4-BE49-F238E27FC236}">
                  <a16:creationId xmlns:a16="http://schemas.microsoft.com/office/drawing/2014/main" id="{BB7C2AE7-A156-C344-9B28-54F1F02DC19D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D1613A8-CA9C-1848-8868-68672B9C7382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1" name="Textfeld 260">
              <a:extLst>
                <a:ext uri="{FF2B5EF4-FFF2-40B4-BE49-F238E27FC236}">
                  <a16:creationId xmlns:a16="http://schemas.microsoft.com/office/drawing/2014/main" id="{D639CC89-5063-674E-A79D-2FF8799A83BE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62" name="Gerade Verbindung 261">
              <a:extLst>
                <a:ext uri="{FF2B5EF4-FFF2-40B4-BE49-F238E27FC236}">
                  <a16:creationId xmlns:a16="http://schemas.microsoft.com/office/drawing/2014/main" id="{34BC132E-D2C5-D94B-A545-4EBCEC61E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A2F059CD-F56E-E44D-97A9-DE0377923F7A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4" name="Textfeld 263">
              <a:extLst>
                <a:ext uri="{FF2B5EF4-FFF2-40B4-BE49-F238E27FC236}">
                  <a16:creationId xmlns:a16="http://schemas.microsoft.com/office/drawing/2014/main" id="{FB539497-7885-ED4E-8AFD-1C8724E28411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20718B90-D253-B747-BE59-766444D8E34B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Textfeld 265">
              <a:extLst>
                <a:ext uri="{FF2B5EF4-FFF2-40B4-BE49-F238E27FC236}">
                  <a16:creationId xmlns:a16="http://schemas.microsoft.com/office/drawing/2014/main" id="{C7ADAA91-707C-7149-97BE-7852A331024F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67" name="Gerade Verbindung mit Pfeil 266">
              <a:extLst>
                <a:ext uri="{FF2B5EF4-FFF2-40B4-BE49-F238E27FC236}">
                  <a16:creationId xmlns:a16="http://schemas.microsoft.com/office/drawing/2014/main" id="{36AFF190-73A7-0B46-981F-21CCFEC55F40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8" name="Titel 3">
            <a:extLst>
              <a:ext uri="{FF2B5EF4-FFF2-40B4-BE49-F238E27FC236}">
                <a16:creationId xmlns:a16="http://schemas.microsoft.com/office/drawing/2014/main" id="{FB09C3C5-6726-8342-839B-B4E484D9DE69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8925EB47-D518-3345-80C0-45D811B08C01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8A19748B-E1D3-5748-A1B9-266B6A7D387F}"/>
                </a:ext>
              </a:extLst>
            </p:cNvPr>
            <p:cNvGrpSpPr/>
            <p:nvPr/>
          </p:nvGrpSpPr>
          <p:grpSpPr>
            <a:xfrm>
              <a:off x="866052" y="1455252"/>
              <a:ext cx="6438789" cy="3143641"/>
              <a:chOff x="3193809" y="2571750"/>
              <a:chExt cx="2352916" cy="1148774"/>
            </a:xfrm>
          </p:grpSpPr>
          <p:sp>
            <p:nvSpPr>
              <p:cNvPr id="278" name="Rechteck 277">
                <a:extLst>
                  <a:ext uri="{FF2B5EF4-FFF2-40B4-BE49-F238E27FC236}">
                    <a16:creationId xmlns:a16="http://schemas.microsoft.com/office/drawing/2014/main" id="{7DCEB3FF-FE65-7F47-BE1D-0C35C3D93A61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79" name="Gerade Verbindung mit Pfeil 278">
                <a:extLst>
                  <a:ext uri="{FF2B5EF4-FFF2-40B4-BE49-F238E27FC236}">
                    <a16:creationId xmlns:a16="http://schemas.microsoft.com/office/drawing/2014/main" id="{2DEABBC7-0824-D042-ACA6-9034C0DDA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Gerade Verbindung 279">
                <a:extLst>
                  <a:ext uri="{FF2B5EF4-FFF2-40B4-BE49-F238E27FC236}">
                    <a16:creationId xmlns:a16="http://schemas.microsoft.com/office/drawing/2014/main" id="{E8E7C593-8744-4F4C-B1B3-501F06610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Gerade Verbindung 280">
                <a:extLst>
                  <a:ext uri="{FF2B5EF4-FFF2-40B4-BE49-F238E27FC236}">
                    <a16:creationId xmlns:a16="http://schemas.microsoft.com/office/drawing/2014/main" id="{D5E6FAC9-67CD-AF4C-A182-6EB1A7294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281">
                <a:extLst>
                  <a:ext uri="{FF2B5EF4-FFF2-40B4-BE49-F238E27FC236}">
                    <a16:creationId xmlns:a16="http://schemas.microsoft.com/office/drawing/2014/main" id="{35326FE1-A318-BA42-B6A3-B7759A3FA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3" name="Gruppieren 282">
                <a:extLst>
                  <a:ext uri="{FF2B5EF4-FFF2-40B4-BE49-F238E27FC236}">
                    <a16:creationId xmlns:a16="http://schemas.microsoft.com/office/drawing/2014/main" id="{E783D967-D7FC-C348-AFE5-9FC0FDC6792C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28916C42-96FE-2C44-9C5B-0EB926D61013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Textfeld 314">
                      <a:extLst>
                        <a:ext uri="{FF2B5EF4-FFF2-40B4-BE49-F238E27FC236}">
                          <a16:creationId xmlns:a16="http://schemas.microsoft.com/office/drawing/2014/main" id="{93701910-4F8D-9C42-AAAC-8683BEF0C5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5" name="Textfeld 314">
                      <a:extLst>
                        <a:ext uri="{FF2B5EF4-FFF2-40B4-BE49-F238E27FC236}">
                          <a16:creationId xmlns:a16="http://schemas.microsoft.com/office/drawing/2014/main" id="{93701910-4F8D-9C42-AAAC-8683BEF0C5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183BEEE6-D9BB-1E44-8225-B5CB29ED1949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312" name="Rechteck 311">
                  <a:extLst>
                    <a:ext uri="{FF2B5EF4-FFF2-40B4-BE49-F238E27FC236}">
                      <a16:creationId xmlns:a16="http://schemas.microsoft.com/office/drawing/2014/main" id="{73FEE598-1A81-B14D-9945-2BE54EB00FB6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3" name="Textfeld 312">
                  <a:extLst>
                    <a:ext uri="{FF2B5EF4-FFF2-40B4-BE49-F238E27FC236}">
                      <a16:creationId xmlns:a16="http://schemas.microsoft.com/office/drawing/2014/main" id="{9C5EB4FD-314B-8344-944D-6814E2843B1B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285" name="Gruppieren 284">
                <a:extLst>
                  <a:ext uri="{FF2B5EF4-FFF2-40B4-BE49-F238E27FC236}">
                    <a16:creationId xmlns:a16="http://schemas.microsoft.com/office/drawing/2014/main" id="{B2F61E2A-8981-704A-B181-9BE2BC36AD31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86A31F21-F6B0-C243-9743-75CAAB6EE345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feld 310">
                      <a:extLst>
                        <a:ext uri="{FF2B5EF4-FFF2-40B4-BE49-F238E27FC236}">
                          <a16:creationId xmlns:a16="http://schemas.microsoft.com/office/drawing/2014/main" id="{9AD65965-1F6A-AB4D-AB8C-7AE52BDE14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1" name="Textfeld 310">
                      <a:extLst>
                        <a:ext uri="{FF2B5EF4-FFF2-40B4-BE49-F238E27FC236}">
                          <a16:creationId xmlns:a16="http://schemas.microsoft.com/office/drawing/2014/main" id="{9AD65965-1F6A-AB4D-AB8C-7AE52BDE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6" name="Gerade Verbindung 285">
                <a:extLst>
                  <a:ext uri="{FF2B5EF4-FFF2-40B4-BE49-F238E27FC236}">
                    <a16:creationId xmlns:a16="http://schemas.microsoft.com/office/drawing/2014/main" id="{FE6E6ADB-B882-C547-9078-0AEF4F930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4781"/>
                <a:ext cx="583" cy="686450"/>
              </a:xfrm>
              <a:prstGeom prst="line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39ECF8F-DE47-9E4E-A42E-74005BD8D61E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308" name="Rechteck 307">
                  <a:extLst>
                    <a:ext uri="{FF2B5EF4-FFF2-40B4-BE49-F238E27FC236}">
                      <a16:creationId xmlns:a16="http://schemas.microsoft.com/office/drawing/2014/main" id="{7C19A2B6-A5C8-CF43-ACD1-3F425EF84AD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A111DD42-8B41-6A40-B663-84ACC2EDC957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288" name="Gerade Verbindung mit Pfeil 287">
                <a:extLst>
                  <a:ext uri="{FF2B5EF4-FFF2-40B4-BE49-F238E27FC236}">
                    <a16:creationId xmlns:a16="http://schemas.microsoft.com/office/drawing/2014/main" id="{5B767DF6-A6AD-8542-A4CA-0FAFB9219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053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9" name="Gruppieren 288">
                <a:extLst>
                  <a:ext uri="{FF2B5EF4-FFF2-40B4-BE49-F238E27FC236}">
                    <a16:creationId xmlns:a16="http://schemas.microsoft.com/office/drawing/2014/main" id="{B9964D3E-428D-9B4D-9742-A6EE50366A90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306" name="Rechteck 305">
                  <a:extLst>
                    <a:ext uri="{FF2B5EF4-FFF2-40B4-BE49-F238E27FC236}">
                      <a16:creationId xmlns:a16="http://schemas.microsoft.com/office/drawing/2014/main" id="{407536C2-08E7-B64A-A7BC-D91A2301026C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" name="Textfeld 306">
                  <a:extLst>
                    <a:ext uri="{FF2B5EF4-FFF2-40B4-BE49-F238E27FC236}">
                      <a16:creationId xmlns:a16="http://schemas.microsoft.com/office/drawing/2014/main" id="{98D45DE0-602A-A54D-A7B2-71561C3E0A13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59EA6678-0EA0-4843-AE41-73657BC9D039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3330336B-4D29-524E-9511-CEB7C43B158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5" name="Textfeld 304">
                      <a:extLst>
                        <a:ext uri="{FF2B5EF4-FFF2-40B4-BE49-F238E27FC236}">
                          <a16:creationId xmlns:a16="http://schemas.microsoft.com/office/drawing/2014/main" id="{58B6E525-942D-8442-A2F2-3B3764F362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5" name="Textfeld 304">
                      <a:extLst>
                        <a:ext uri="{FF2B5EF4-FFF2-40B4-BE49-F238E27FC236}">
                          <a16:creationId xmlns:a16="http://schemas.microsoft.com/office/drawing/2014/main" id="{58B6E525-942D-8442-A2F2-3B3764F362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1" name="Gerade Verbindung 290">
                <a:extLst>
                  <a:ext uri="{FF2B5EF4-FFF2-40B4-BE49-F238E27FC236}">
                    <a16:creationId xmlns:a16="http://schemas.microsoft.com/office/drawing/2014/main" id="{2593969A-E750-8C4F-ADBF-F1FE03BAA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Gerade Verbindung mit Pfeil 291">
                <a:extLst>
                  <a:ext uri="{FF2B5EF4-FFF2-40B4-BE49-F238E27FC236}">
                    <a16:creationId xmlns:a16="http://schemas.microsoft.com/office/drawing/2014/main" id="{A33B288B-8CD7-CE4B-887D-7635D2093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7FE2A0A8-8682-DF47-ADCD-25EDC02BACA6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48C9213-ACCC-3345-A3C1-5D7596699DB5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feld 302">
                      <a:extLst>
                        <a:ext uri="{FF2B5EF4-FFF2-40B4-BE49-F238E27FC236}">
                          <a16:creationId xmlns:a16="http://schemas.microsoft.com/office/drawing/2014/main" id="{715D7B1E-4C26-5941-8955-59BDE9E8C5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Textfeld 302">
                      <a:extLst>
                        <a:ext uri="{FF2B5EF4-FFF2-40B4-BE49-F238E27FC236}">
                          <a16:creationId xmlns:a16="http://schemas.microsoft.com/office/drawing/2014/main" id="{715D7B1E-4C26-5941-8955-59BDE9E8C5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4" name="Gerade Verbindung 293">
                <a:extLst>
                  <a:ext uri="{FF2B5EF4-FFF2-40B4-BE49-F238E27FC236}">
                    <a16:creationId xmlns:a16="http://schemas.microsoft.com/office/drawing/2014/main" id="{6DF26D8F-2407-3947-AFBF-605E8908FF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8550" y="2731887"/>
                <a:ext cx="0" cy="767191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uppieren 294">
                <a:extLst>
                  <a:ext uri="{FF2B5EF4-FFF2-40B4-BE49-F238E27FC236}">
                    <a16:creationId xmlns:a16="http://schemas.microsoft.com/office/drawing/2014/main" id="{6DD0F218-BF5C-8B4F-BE6D-FD875523528F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3BFDE984-C5CC-D341-B2A3-D610D2C2534A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feld 300">
                      <a:extLst>
                        <a:ext uri="{FF2B5EF4-FFF2-40B4-BE49-F238E27FC236}">
                          <a16:creationId xmlns:a16="http://schemas.microsoft.com/office/drawing/2014/main" id="{87AB45EF-6653-1D48-ACE7-084B0CEF29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1" name="Textfeld 300">
                      <a:extLst>
                        <a:ext uri="{FF2B5EF4-FFF2-40B4-BE49-F238E27FC236}">
                          <a16:creationId xmlns:a16="http://schemas.microsoft.com/office/drawing/2014/main" id="{87AB45EF-6653-1D48-ACE7-084B0CEF29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8FEF4E9B-39CF-F84E-9F08-4203CD6E1EF3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298" name="Rechteck 297">
                  <a:extLst>
                    <a:ext uri="{FF2B5EF4-FFF2-40B4-BE49-F238E27FC236}">
                      <a16:creationId xmlns:a16="http://schemas.microsoft.com/office/drawing/2014/main" id="{9D2610F5-CAD2-6F45-BFBB-CA7C2F76A4DE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" name="Textfeld 298">
                  <a:extLst>
                    <a:ext uri="{FF2B5EF4-FFF2-40B4-BE49-F238E27FC236}">
                      <a16:creationId xmlns:a16="http://schemas.microsoft.com/office/drawing/2014/main" id="{AF720CC5-45FF-EE43-98C1-BD54526E6DE7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297" name="Gerade Verbindung mit Pfeil 296">
                <a:extLst>
                  <a:ext uri="{FF2B5EF4-FFF2-40B4-BE49-F238E27FC236}">
                    <a16:creationId xmlns:a16="http://schemas.microsoft.com/office/drawing/2014/main" id="{9750B3B3-489B-384D-8E0A-BE8A390AC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feld 270">
                  <a:extLst>
                    <a:ext uri="{FF2B5EF4-FFF2-40B4-BE49-F238E27FC236}">
                      <a16:creationId xmlns:a16="http://schemas.microsoft.com/office/drawing/2014/main" id="{9A2CE7E9-B7B4-6644-ACC4-8CC1D2D1B552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Textfeld 270">
                  <a:extLst>
                    <a:ext uri="{FF2B5EF4-FFF2-40B4-BE49-F238E27FC236}">
                      <a16:creationId xmlns:a16="http://schemas.microsoft.com/office/drawing/2014/main" id="{9A2CE7E9-B7B4-6644-ACC4-8CC1D2D1B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feld 271">
                  <a:extLst>
                    <a:ext uri="{FF2B5EF4-FFF2-40B4-BE49-F238E27FC236}">
                      <a16:creationId xmlns:a16="http://schemas.microsoft.com/office/drawing/2014/main" id="{095EBF72-244A-B741-BDF4-A68F53F59CD9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feld 271">
                  <a:extLst>
                    <a:ext uri="{FF2B5EF4-FFF2-40B4-BE49-F238E27FC236}">
                      <a16:creationId xmlns:a16="http://schemas.microsoft.com/office/drawing/2014/main" id="{095EBF72-244A-B741-BDF4-A68F53F59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feld 272">
                  <a:extLst>
                    <a:ext uri="{FF2B5EF4-FFF2-40B4-BE49-F238E27FC236}">
                      <a16:creationId xmlns:a16="http://schemas.microsoft.com/office/drawing/2014/main" id="{5F29AE46-4DF8-9B49-ADBC-DB0C48F7C014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feld 272">
                  <a:extLst>
                    <a:ext uri="{FF2B5EF4-FFF2-40B4-BE49-F238E27FC236}">
                      <a16:creationId xmlns:a16="http://schemas.microsoft.com/office/drawing/2014/main" id="{5F29AE46-4DF8-9B49-ADBC-DB0C48F7C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feld 273">
                  <a:extLst>
                    <a:ext uri="{FF2B5EF4-FFF2-40B4-BE49-F238E27FC236}">
                      <a16:creationId xmlns:a16="http://schemas.microsoft.com/office/drawing/2014/main" id="{776C1A7C-C72A-F945-84A4-EE138B27C7E8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4" name="Textfeld 273">
                  <a:extLst>
                    <a:ext uri="{FF2B5EF4-FFF2-40B4-BE49-F238E27FC236}">
                      <a16:creationId xmlns:a16="http://schemas.microsoft.com/office/drawing/2014/main" id="{776C1A7C-C72A-F945-84A4-EE138B27C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feld 274">
                  <a:extLst>
                    <a:ext uri="{FF2B5EF4-FFF2-40B4-BE49-F238E27FC236}">
                      <a16:creationId xmlns:a16="http://schemas.microsoft.com/office/drawing/2014/main" id="{DDC418EE-2954-FD4E-A4CC-F1A187BA5234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Textfeld 274">
                  <a:extLst>
                    <a:ext uri="{FF2B5EF4-FFF2-40B4-BE49-F238E27FC236}">
                      <a16:creationId xmlns:a16="http://schemas.microsoft.com/office/drawing/2014/main" id="{DDC418EE-2954-FD4E-A4CC-F1A187BA5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76" name="Gerade Verbindung 275">
              <a:extLst>
                <a:ext uri="{FF2B5EF4-FFF2-40B4-BE49-F238E27FC236}">
                  <a16:creationId xmlns:a16="http://schemas.microsoft.com/office/drawing/2014/main" id="{48E7612D-2C9D-5844-8A0A-6B6869793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BD16CD84-28C7-054A-90DC-6502EF3A44B6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BD16CD84-28C7-054A-90DC-6502EF3A4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762D7CD8-51FF-0844-9C22-B41B5AD29C62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762D7CD8-51FF-0844-9C22-B41B5AD29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88CB3D57-0DF6-8440-A823-A8EF477F237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88CB3D57-0DF6-8440-A823-A8EF477F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feld 318">
                <a:extLst>
                  <a:ext uri="{FF2B5EF4-FFF2-40B4-BE49-F238E27FC236}">
                    <a16:creationId xmlns:a16="http://schemas.microsoft.com/office/drawing/2014/main" id="{A2651877-BC26-BC46-9D5B-B1FD9776451B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9" name="Textfeld 318">
                <a:extLst>
                  <a:ext uri="{FF2B5EF4-FFF2-40B4-BE49-F238E27FC236}">
                    <a16:creationId xmlns:a16="http://schemas.microsoft.com/office/drawing/2014/main" id="{A2651877-BC26-BC46-9D5B-B1FD9776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3B951C10-3D54-9642-809D-1E1BE6B8EDD1}"/>
              </a:ext>
            </a:extLst>
          </p:cNvPr>
          <p:cNvGrpSpPr/>
          <p:nvPr/>
        </p:nvGrpSpPr>
        <p:grpSpPr>
          <a:xfrm>
            <a:off x="5971846" y="1779303"/>
            <a:ext cx="211587" cy="64709"/>
            <a:chOff x="5971846" y="1962183"/>
            <a:chExt cx="211587" cy="64709"/>
          </a:xfrm>
        </p:grpSpPr>
        <p:cxnSp>
          <p:nvCxnSpPr>
            <p:cNvPr id="321" name="Gerade Verbindung 320">
              <a:extLst>
                <a:ext uri="{FF2B5EF4-FFF2-40B4-BE49-F238E27FC236}">
                  <a16:creationId xmlns:a16="http://schemas.microsoft.com/office/drawing/2014/main" id="{BB6661B8-6384-BD44-8A66-BB461DBD9F9E}"/>
                </a:ext>
              </a:extLst>
            </p:cNvPr>
            <p:cNvCxnSpPr/>
            <p:nvPr/>
          </p:nvCxnSpPr>
          <p:spPr>
            <a:xfrm>
              <a:off x="5971846" y="2026892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Gerade Verbindung 321">
              <a:extLst>
                <a:ext uri="{FF2B5EF4-FFF2-40B4-BE49-F238E27FC236}">
                  <a16:creationId xmlns:a16="http://schemas.microsoft.com/office/drawing/2014/main" id="{5F27698F-D937-0749-8546-8E195DF074C8}"/>
                </a:ext>
              </a:extLst>
            </p:cNvPr>
            <p:cNvCxnSpPr/>
            <p:nvPr/>
          </p:nvCxnSpPr>
          <p:spPr>
            <a:xfrm>
              <a:off x="5971846" y="1962183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86F2B028-1FA1-1447-84EB-930CE59EE748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86F2B028-1FA1-1447-84EB-930CE59EE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3053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C8102C1-B15A-E748-897F-BFE0C2F779F8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6D302B9-462C-204A-AD1C-4C902918378D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7D7269E-914E-DC47-B885-B94887AB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715B1DC-35F9-B444-BFA9-86EB52AA44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F657F789-A092-DF4D-9733-5C5F64714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94597D6-DA94-304E-B65A-8A63909E1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1692B-7E1F-D744-85B9-19DD18757A85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0C7667-79E3-0244-898A-D93BA4218584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E0BD196-EEDC-504C-9E54-E4153E6C0C5E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214415-FADD-E54D-A740-EED6AE0D86D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987398-182C-B842-B005-1D87144C390B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BCBDA0-23CA-5A4B-A49E-338E00F380D6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1A958434-F531-9448-8527-7F1D1079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FC6CDE6B-0E33-DF41-AFA8-DBB088394B07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D5CEC8-144D-1843-979D-AEBE9083868B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68439E3-3F19-DD42-8654-5B74C7E2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8163F57-A2B3-584E-AAE0-ADEF81C4D058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5C7EDA5-8302-A849-AD28-6BC460B13B26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0D88C2-90D6-6241-B977-B90CB356AFB5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E9CCD2-F094-904C-8BB1-71FA93BE2B4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328B7E72-11BE-0049-82FA-29669494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D1A9E1FC-7797-8B40-81CF-F9BE5223DC20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F5C925-847D-5245-802A-C576066C3D73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BFB834F-9C31-664C-89D0-3F3D752CB528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C024B77E-9BE7-C84D-9C24-805153C85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9A134-1751-2547-946B-2484866E403F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5977E6A-13E1-C644-8176-1B693C7CA347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987CF8CF-DB8B-A549-9E4C-C9839D26AE10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BD68CF0-90F6-3A4B-897E-4FAF04533D8C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6CDFE8-794C-5A41-B72E-83FDE5BB5FD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3160A6-CEE4-554D-B526-790431790AF8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3C71D325-B410-474B-B5F7-25C5C3A016FA}"/>
                </a:ext>
              </a:extLst>
            </p:cNvPr>
            <p:cNvGrpSpPr/>
            <p:nvPr/>
          </p:nvGrpSpPr>
          <p:grpSpPr>
            <a:xfrm>
              <a:off x="866052" y="1455252"/>
              <a:ext cx="6438789" cy="3143641"/>
              <a:chOff x="3193809" y="2571750"/>
              <a:chExt cx="2352916" cy="1148774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3C90E6-AD04-134A-93A2-B06D476A636E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9FE6FAA2-E81B-C449-942B-90A6CD797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D02A91BE-7031-EA48-8068-A3754E1AD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70C15935-4A80-384D-AE6B-CFEEF91A7E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28C1E7DB-ECD3-A041-A3D1-7919F25CC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0B059FD0-923E-2E43-8892-7E8DA88C96D8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16B020E-FB75-CA47-A3C4-BBC627DF8B0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0425FF68-D12B-0B4E-9945-097E12CEA6A0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6528C513-F072-4349-B2AD-5D615273CAB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8498DF97-AD20-764F-9A97-A69F20F68D01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BE78616B-2F0C-F14A-A0CB-3360C68B38CC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B73BE6A-2E04-4C48-951A-FCEBECD5949F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0C9C2212-56C7-104D-8933-E3B051F9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4781"/>
                <a:ext cx="583" cy="686450"/>
              </a:xfrm>
              <a:prstGeom prst="line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46EE363C-B1C2-974F-9D00-3550AF3095EA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861C8A47-0408-3D40-84A7-6C4335D8E411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A160CF7-56AB-6741-8FC9-B4AD849521EB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22066169-986F-FE41-827E-8B2386BD8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18748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3076695B-48B8-D949-84E4-621F719835F2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95" name="Rechteck 94">
                  <a:extLst>
                    <a:ext uri="{FF2B5EF4-FFF2-40B4-BE49-F238E27FC236}">
                      <a16:creationId xmlns:a16="http://schemas.microsoft.com/office/drawing/2014/main" id="{8FC7BF99-3C3A-2B46-8FF6-FE3B96444EC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2236CF46-90F5-AE4C-8430-2E16734288C4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B0AB4A49-51CC-DA41-AFFF-054BD56D14A8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6C6611-FCB1-7C41-9E9D-4C08F23B7259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CCE5D463-C385-F846-881F-07543DADB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A8C4EC1-0CA2-704C-95EF-69A55C265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CA338EC8-77B4-A54A-A670-FD006316F2F0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257AB6A-079F-DF4E-8841-3F3EC6554478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42A3B7A3-3DD4-A14F-A09F-E9D661FBA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8550" y="2731887"/>
                <a:ext cx="0" cy="767191"/>
              </a:xfrm>
              <a:prstGeom prst="line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199FF372-8564-F443-A256-B03ADE4D1096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9EC386B-D1F5-6C41-A290-DEF4BFADF2CB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9373B7F8-87FC-0242-902E-5B793D59DFA5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09FDF2D4-F1FE-E543-BB52-EEAFD51AB6C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44C7101F-58CE-5244-84B3-0F24357C8461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3A67E638-629D-3F4D-8057-81FAE8BEC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1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BA6118FC-52B7-BD41-99D9-64A28FF5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bg1">
                  <a:alpha val="51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26E72F46-4819-CD46-98E2-AE0A5C59BCB7}"/>
              </a:ext>
            </a:extLst>
          </p:cNvPr>
          <p:cNvGrpSpPr/>
          <p:nvPr/>
        </p:nvGrpSpPr>
        <p:grpSpPr>
          <a:xfrm>
            <a:off x="5971846" y="1779303"/>
            <a:ext cx="211587" cy="64709"/>
            <a:chOff x="5971846" y="1962183"/>
            <a:chExt cx="211587" cy="64709"/>
          </a:xfrm>
        </p:grpSpPr>
        <p:cxnSp>
          <p:nvCxnSpPr>
            <p:cNvPr id="138" name="Gerade Verbindung 137">
              <a:extLst>
                <a:ext uri="{FF2B5EF4-FFF2-40B4-BE49-F238E27FC236}">
                  <a16:creationId xmlns:a16="http://schemas.microsoft.com/office/drawing/2014/main" id="{DA0CBD3E-5A04-6A49-B088-747656354E6D}"/>
                </a:ext>
              </a:extLst>
            </p:cNvPr>
            <p:cNvCxnSpPr/>
            <p:nvPr/>
          </p:nvCxnSpPr>
          <p:spPr>
            <a:xfrm>
              <a:off x="5971846" y="2026892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138">
              <a:extLst>
                <a:ext uri="{FF2B5EF4-FFF2-40B4-BE49-F238E27FC236}">
                  <a16:creationId xmlns:a16="http://schemas.microsoft.com/office/drawing/2014/main" id="{2BA321AB-7932-6847-BCB7-DC29B638DD9D}"/>
                </a:ext>
              </a:extLst>
            </p:cNvPr>
            <p:cNvCxnSpPr/>
            <p:nvPr/>
          </p:nvCxnSpPr>
          <p:spPr>
            <a:xfrm>
              <a:off x="5971846" y="1962183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D5768580-ABD7-EB40-87F1-302F0DC69190}"/>
              </a:ext>
            </a:extLst>
          </p:cNvPr>
          <p:cNvCxnSpPr>
            <a:cxnSpLocks/>
          </p:cNvCxnSpPr>
          <p:nvPr/>
        </p:nvCxnSpPr>
        <p:spPr>
          <a:xfrm>
            <a:off x="788744" y="3702351"/>
            <a:ext cx="11052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964153E-B613-E547-BF4D-5E128E4F8975}"/>
              </a:ext>
            </a:extLst>
          </p:cNvPr>
          <p:cNvSpPr txBox="1"/>
          <p:nvPr/>
        </p:nvSpPr>
        <p:spPr>
          <a:xfrm>
            <a:off x="1069095" y="4540968"/>
            <a:ext cx="6983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“Alice mag </a:t>
            </a:r>
            <a:r>
              <a:rPr lang="en-GB" dirty="0" err="1">
                <a:solidFill>
                  <a:schemeClr val="bg1"/>
                </a:solidFill>
              </a:rPr>
              <a:t>Orangen</a:t>
            </a:r>
            <a:r>
              <a:rPr lang="en-GB" dirty="0">
                <a:solidFill>
                  <a:schemeClr val="bg1"/>
                </a:solidFill>
              </a:rPr>
              <a:t>. Bob mag </a:t>
            </a:r>
            <a:r>
              <a:rPr lang="en-GB" dirty="0" err="1">
                <a:solidFill>
                  <a:schemeClr val="bg1"/>
                </a:solidFill>
              </a:rPr>
              <a:t>Äpfel</a:t>
            </a:r>
            <a:r>
              <a:rPr lang="en-GB" dirty="0">
                <a:solidFill>
                  <a:schemeClr val="bg1"/>
                </a:solidFill>
              </a:rPr>
              <a:t>.” – </a:t>
            </a:r>
            <a:r>
              <a:rPr lang="en-GB" dirty="0" err="1">
                <a:solidFill>
                  <a:schemeClr val="bg1"/>
                </a:solidFill>
              </a:rPr>
              <a:t>Vergiss</a:t>
            </a:r>
            <a:r>
              <a:rPr lang="en-GB" dirty="0">
                <a:solidFill>
                  <a:schemeClr val="bg1"/>
                </a:solidFill>
              </a:rPr>
              <a:t> nun Alice’s </a:t>
            </a:r>
            <a:r>
              <a:rPr lang="en-GB" dirty="0" err="1">
                <a:solidFill>
                  <a:schemeClr val="bg1"/>
                </a:solidFill>
              </a:rPr>
              <a:t>Frucht</a:t>
            </a:r>
            <a:r>
              <a:rPr lang="en-GB" dirty="0">
                <a:solidFill>
                  <a:schemeClr val="bg1"/>
                </a:solidFill>
              </a:rPr>
              <a:t>, Bob’s </a:t>
            </a:r>
            <a:r>
              <a:rPr lang="en-GB" dirty="0" err="1">
                <a:solidFill>
                  <a:schemeClr val="bg1"/>
                </a:solidFill>
              </a:rPr>
              <a:t>ist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wichtiger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Dreieck 6">
            <a:extLst>
              <a:ext uri="{FF2B5EF4-FFF2-40B4-BE49-F238E27FC236}">
                <a16:creationId xmlns:a16="http://schemas.microsoft.com/office/drawing/2014/main" id="{94ED6CB1-57B5-9B46-BB84-1461352053E2}"/>
              </a:ext>
            </a:extLst>
          </p:cNvPr>
          <p:cNvSpPr/>
          <p:nvPr/>
        </p:nvSpPr>
        <p:spPr>
          <a:xfrm rot="5400000">
            <a:off x="848200" y="4610036"/>
            <a:ext cx="206878" cy="169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97FD9F3C-80EF-0040-86DA-0712FF6BAC93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14" name="Textfeld 113">
                <a:extLst>
                  <a:ext uri="{FF2B5EF4-FFF2-40B4-BE49-F238E27FC236}">
                    <a16:creationId xmlns:a16="http://schemas.microsoft.com/office/drawing/2014/main" id="{97FD9F3C-80EF-0040-86DA-0712FF6BAC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3880F5AE-8F7A-5D4E-868F-508736D1CC72}"/>
                  </a:ext>
                </a:extLst>
              </p:cNvPr>
              <p:cNvSpPr txBox="1"/>
              <p:nvPr/>
            </p:nvSpPr>
            <p:spPr>
              <a:xfrm>
                <a:off x="6976265" y="1417926"/>
                <a:ext cx="2125863" cy="2066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Forget Gate</a:t>
                </a: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steuert welche Informationen wichtig sind und weitergegeben</a:t>
                </a: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werden sollten und welche nicht.</a:t>
                </a:r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3880F5AE-8F7A-5D4E-868F-508736D1C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265" y="1417926"/>
                <a:ext cx="2125863" cy="2066335"/>
              </a:xfrm>
              <a:prstGeom prst="rect">
                <a:avLst/>
              </a:prstGeom>
              <a:blipFill>
                <a:blip r:embed="rId18"/>
                <a:stretch>
                  <a:fillRect l="-592" t="-613" b="-18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2" name="Titel 3">
            <a:extLst>
              <a:ext uri="{FF2B5EF4-FFF2-40B4-BE49-F238E27FC236}">
                <a16:creationId xmlns:a16="http://schemas.microsoft.com/office/drawing/2014/main" id="{D652D929-75AB-A941-A3E1-11EE460C6A28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33141545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C8102C1-B15A-E748-897F-BFE0C2F779F8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6D302B9-462C-204A-AD1C-4C902918378D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7D7269E-914E-DC47-B885-B94887AB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715B1DC-35F9-B444-BFA9-86EB52AA44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F657F789-A092-DF4D-9733-5C5F64714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94597D6-DA94-304E-B65A-8A63909E1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1692B-7E1F-D744-85B9-19DD18757A85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0C7667-79E3-0244-898A-D93BA4218584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E0BD196-EEDC-504C-9E54-E4153E6C0C5E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214415-FADD-E54D-A740-EED6AE0D86D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987398-182C-B842-B005-1D87144C390B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BCBDA0-23CA-5A4B-A49E-338E00F380D6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1A958434-F531-9448-8527-7F1D1079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FC6CDE6B-0E33-DF41-AFA8-DBB088394B07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D5CEC8-144D-1843-979D-AEBE9083868B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68439E3-3F19-DD42-8654-5B74C7E2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8163F57-A2B3-584E-AAE0-ADEF81C4D058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5C7EDA5-8302-A849-AD28-6BC460B13B26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0D88C2-90D6-6241-B977-B90CB356AFB5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E9CCD2-F094-904C-8BB1-71FA93BE2B4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328B7E72-11BE-0049-82FA-29669494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D1A9E1FC-7797-8B40-81CF-F9BE5223DC20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F5C925-847D-5245-802A-C576066C3D73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BFB834F-9C31-664C-89D0-3F3D752CB528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C024B77E-9BE7-C84D-9C24-805153C85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9A134-1751-2547-946B-2484866E403F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5977E6A-13E1-C644-8176-1B693C7CA347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987CF8CF-DB8B-A549-9E4C-C9839D26AE10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BD68CF0-90F6-3A4B-897E-4FAF04533D8C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6CDFE8-794C-5A41-B72E-83FDE5BB5FD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3160A6-CEE4-554D-B526-790431790AF8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3C71D325-B410-474B-B5F7-25C5C3A016FA}"/>
                </a:ext>
              </a:extLst>
            </p:cNvPr>
            <p:cNvGrpSpPr/>
            <p:nvPr/>
          </p:nvGrpSpPr>
          <p:grpSpPr>
            <a:xfrm>
              <a:off x="866052" y="1455252"/>
              <a:ext cx="6438789" cy="3143641"/>
              <a:chOff x="3193809" y="2571750"/>
              <a:chExt cx="2352916" cy="1148774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3C90E6-AD04-134A-93A2-B06D476A636E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9FE6FAA2-E81B-C449-942B-90A6CD797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D02A91BE-7031-EA48-8068-A3754E1AD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70C15935-4A80-384D-AE6B-CFEEF91A7E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28C1E7DB-ECD3-A041-A3D1-7919F25CC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0B059FD0-923E-2E43-8892-7E8DA88C96D8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16B020E-FB75-CA47-A3C4-BBC627DF8B0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0425FF68-D12B-0B4E-9945-097E12CEA6A0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6528C513-F072-4349-B2AD-5D615273CAB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8498DF97-AD20-764F-9A97-A69F20F68D01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BE78616B-2F0C-F14A-A0CB-3360C68B38CC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B73BE6A-2E04-4C48-951A-FCEBECD5949F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0C9C2212-56C7-104D-8933-E3B051F9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4781"/>
                <a:ext cx="583" cy="686450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46EE363C-B1C2-974F-9D00-3550AF3095EA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861C8A47-0408-3D40-84A7-6C4335D8E411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A160CF7-56AB-6741-8FC9-B4AD849521EB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22066169-986F-FE41-827E-8B2386BD8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053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3076695B-48B8-D949-84E4-621F719835F2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95" name="Rechteck 94">
                  <a:extLst>
                    <a:ext uri="{FF2B5EF4-FFF2-40B4-BE49-F238E27FC236}">
                      <a16:creationId xmlns:a16="http://schemas.microsoft.com/office/drawing/2014/main" id="{8FC7BF99-3C3A-2B46-8FF6-FE3B96444EC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2236CF46-90F5-AE4C-8430-2E16734288C4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B0AB4A49-51CC-DA41-AFFF-054BD56D14A8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6C6611-FCB1-7C41-9E9D-4C08F23B7259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CCE5D463-C385-F846-881F-07543DADB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A8C4EC1-0CA2-704C-95EF-69A55C265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CA338EC8-77B4-A54A-A670-FD006316F2F0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257AB6A-079F-DF4E-8841-3F3EC6554478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42A3B7A3-3DD4-A14F-A09F-E9D661FBA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8550" y="2731887"/>
                <a:ext cx="0" cy="767191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199FF372-8564-F443-A256-B03ADE4D1096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9EC386B-D1F5-6C41-A290-DEF4BFADF2CB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9373B7F8-87FC-0242-902E-5B793D59DFA5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09FDF2D4-F1FE-E543-BB52-EEAFD51AB6C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44C7101F-58CE-5244-84B3-0F24357C8461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3A67E638-629D-3F4D-8057-81FAE8BEC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BA6118FC-52B7-BD41-99D9-64A28FF5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bg1">
                  <a:alpha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1" name="Gruppieren 140">
            <a:extLst>
              <a:ext uri="{FF2B5EF4-FFF2-40B4-BE49-F238E27FC236}">
                <a16:creationId xmlns:a16="http://schemas.microsoft.com/office/drawing/2014/main" id="{26E72F46-4819-CD46-98E2-AE0A5C59BCB7}"/>
              </a:ext>
            </a:extLst>
          </p:cNvPr>
          <p:cNvGrpSpPr/>
          <p:nvPr/>
        </p:nvGrpSpPr>
        <p:grpSpPr>
          <a:xfrm>
            <a:off x="5971846" y="1779303"/>
            <a:ext cx="211587" cy="64709"/>
            <a:chOff x="5971846" y="1962183"/>
            <a:chExt cx="211587" cy="64709"/>
          </a:xfrm>
        </p:grpSpPr>
        <p:cxnSp>
          <p:nvCxnSpPr>
            <p:cNvPr id="138" name="Gerade Verbindung 137">
              <a:extLst>
                <a:ext uri="{FF2B5EF4-FFF2-40B4-BE49-F238E27FC236}">
                  <a16:creationId xmlns:a16="http://schemas.microsoft.com/office/drawing/2014/main" id="{DA0CBD3E-5A04-6A49-B088-747656354E6D}"/>
                </a:ext>
              </a:extLst>
            </p:cNvPr>
            <p:cNvCxnSpPr/>
            <p:nvPr/>
          </p:nvCxnSpPr>
          <p:spPr>
            <a:xfrm>
              <a:off x="5971846" y="2026892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138">
              <a:extLst>
                <a:ext uri="{FF2B5EF4-FFF2-40B4-BE49-F238E27FC236}">
                  <a16:creationId xmlns:a16="http://schemas.microsoft.com/office/drawing/2014/main" id="{2BA321AB-7932-6847-BCB7-DC29B638DD9D}"/>
                </a:ext>
              </a:extLst>
            </p:cNvPr>
            <p:cNvCxnSpPr/>
            <p:nvPr/>
          </p:nvCxnSpPr>
          <p:spPr>
            <a:xfrm>
              <a:off x="5971846" y="1962183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44C37069-DDEF-F94A-A634-4F5D98817F22}"/>
              </a:ext>
            </a:extLst>
          </p:cNvPr>
          <p:cNvCxnSpPr>
            <a:cxnSpLocks/>
          </p:cNvCxnSpPr>
          <p:nvPr/>
        </p:nvCxnSpPr>
        <p:spPr>
          <a:xfrm>
            <a:off x="780364" y="3702850"/>
            <a:ext cx="3021359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0F14FA47-7155-9A4B-B680-FED28FE24956}"/>
              </a:ext>
            </a:extLst>
          </p:cNvPr>
          <p:cNvCxnSpPr>
            <a:cxnSpLocks/>
          </p:cNvCxnSpPr>
          <p:nvPr/>
        </p:nvCxnSpPr>
        <p:spPr>
          <a:xfrm flipV="1">
            <a:off x="1885296" y="3696723"/>
            <a:ext cx="0" cy="551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/>
              <p:nvPr/>
            </p:nvSpPr>
            <p:spPr>
              <a:xfrm>
                <a:off x="6976265" y="1416618"/>
                <a:ext cx="2125863" cy="2944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Input Gate</a:t>
                </a:r>
              </a:p>
              <a:p>
                <a:r>
                  <a:rPr lang="de-DE" b="1" dirty="0" err="1">
                    <a:solidFill>
                      <a:schemeClr val="bg1"/>
                    </a:solidFill>
                  </a:rPr>
                  <a:t>Candidate</a:t>
                </a:r>
                <a:r>
                  <a:rPr lang="de-DE" b="1" dirty="0">
                    <a:solidFill>
                      <a:schemeClr val="bg1"/>
                    </a:solidFill>
                  </a:rPr>
                  <a:t> Gate</a:t>
                </a: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b="0" dirty="0">
                    <a:solidFill>
                      <a:schemeClr val="bg1"/>
                    </a:solidFill>
                  </a:rPr>
                  <a:t>agiert dabei als </a:t>
                </a:r>
                <a:r>
                  <a:rPr lang="de-DE" dirty="0">
                    <a:solidFill>
                      <a:schemeClr val="bg1"/>
                    </a:solidFill>
                  </a:rPr>
                  <a:t>Memory und speichert neue Informationen. </a:t>
                </a: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sind  zusätzliche Informationen die kodiert werden </a:t>
                </a:r>
                <a:r>
                  <a:rPr lang="de-DE" i="1" dirty="0">
                    <a:solidFill>
                      <a:schemeClr val="bg1"/>
                    </a:solidFill>
                  </a:rPr>
                  <a:t>könnten</a:t>
                </a:r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265" y="1416618"/>
                <a:ext cx="2125863" cy="2944717"/>
              </a:xfrm>
              <a:prstGeom prst="rect">
                <a:avLst/>
              </a:prstGeom>
              <a:blipFill>
                <a:blip r:embed="rId18"/>
                <a:stretch>
                  <a:fillRect l="-592" t="-431" b="-12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Textfeld 116">
            <a:extLst>
              <a:ext uri="{FF2B5EF4-FFF2-40B4-BE49-F238E27FC236}">
                <a16:creationId xmlns:a16="http://schemas.microsoft.com/office/drawing/2014/main" id="{65F9A0A6-586F-294D-A2B2-2BE722729A84}"/>
              </a:ext>
            </a:extLst>
          </p:cNvPr>
          <p:cNvSpPr txBox="1"/>
          <p:nvPr/>
        </p:nvSpPr>
        <p:spPr>
          <a:xfrm>
            <a:off x="1069095" y="4540968"/>
            <a:ext cx="6960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“Alice mag </a:t>
            </a:r>
            <a:r>
              <a:rPr lang="en-GB" dirty="0" err="1">
                <a:solidFill>
                  <a:schemeClr val="bg1"/>
                </a:solidFill>
              </a:rPr>
              <a:t>Orangen</a:t>
            </a:r>
            <a:r>
              <a:rPr lang="en-GB" dirty="0">
                <a:solidFill>
                  <a:schemeClr val="bg1"/>
                </a:solidFill>
              </a:rPr>
              <a:t>. Bob mag </a:t>
            </a:r>
            <a:r>
              <a:rPr lang="en-GB" dirty="0" err="1">
                <a:solidFill>
                  <a:schemeClr val="bg1"/>
                </a:solidFill>
              </a:rPr>
              <a:t>Äpfel</a:t>
            </a:r>
            <a:r>
              <a:rPr lang="en-GB" dirty="0">
                <a:solidFill>
                  <a:schemeClr val="bg1"/>
                </a:solidFill>
              </a:rPr>
              <a:t>.” – </a:t>
            </a:r>
            <a:r>
              <a:rPr lang="en-GB" dirty="0" err="1">
                <a:solidFill>
                  <a:schemeClr val="bg1"/>
                </a:solidFill>
              </a:rPr>
              <a:t>Merke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dir</a:t>
            </a:r>
            <a:r>
              <a:rPr lang="en-GB" dirty="0">
                <a:solidFill>
                  <a:schemeClr val="bg1"/>
                </a:solidFill>
              </a:rPr>
              <a:t> nun Bob’s </a:t>
            </a:r>
            <a:r>
              <a:rPr lang="en-GB" dirty="0" err="1">
                <a:solidFill>
                  <a:schemeClr val="bg1"/>
                </a:solidFill>
              </a:rPr>
              <a:t>Frucht</a:t>
            </a:r>
            <a:r>
              <a:rPr lang="en-GB" dirty="0">
                <a:solidFill>
                  <a:schemeClr val="bg1"/>
                </a:solidFill>
              </a:rPr>
              <a:t>, da </a:t>
            </a:r>
            <a:r>
              <a:rPr lang="en-GB" dirty="0" err="1">
                <a:solidFill>
                  <a:schemeClr val="bg1"/>
                </a:solidFill>
              </a:rPr>
              <a:t>sie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wichtig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ist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18" name="Dreieck 117">
            <a:extLst>
              <a:ext uri="{FF2B5EF4-FFF2-40B4-BE49-F238E27FC236}">
                <a16:creationId xmlns:a16="http://schemas.microsoft.com/office/drawing/2014/main" id="{A2BA422F-A345-AE4E-82F7-C795F2FE954E}"/>
              </a:ext>
            </a:extLst>
          </p:cNvPr>
          <p:cNvSpPr/>
          <p:nvPr/>
        </p:nvSpPr>
        <p:spPr>
          <a:xfrm rot="5400000">
            <a:off x="848200" y="4610036"/>
            <a:ext cx="206878" cy="169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2" name="Titel 3">
            <a:extLst>
              <a:ext uri="{FF2B5EF4-FFF2-40B4-BE49-F238E27FC236}">
                <a16:creationId xmlns:a16="http://schemas.microsoft.com/office/drawing/2014/main" id="{14661F50-BAD4-414F-A331-561A9F1D6B59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4181395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ARCHITEKTUR</a:t>
            </a:r>
            <a:endParaRPr dirty="0"/>
          </a:p>
        </p:txBody>
      </p:sp>
      <p:grpSp>
        <p:nvGrpSpPr>
          <p:cNvPr id="316" name="Gruppieren 315">
            <a:extLst>
              <a:ext uri="{FF2B5EF4-FFF2-40B4-BE49-F238E27FC236}">
                <a16:creationId xmlns:a16="http://schemas.microsoft.com/office/drawing/2014/main" id="{30EABFA7-827B-6944-B89D-86AA192C4ED7}"/>
              </a:ext>
            </a:extLst>
          </p:cNvPr>
          <p:cNvGrpSpPr/>
          <p:nvPr/>
        </p:nvGrpSpPr>
        <p:grpSpPr>
          <a:xfrm>
            <a:off x="468154" y="917944"/>
            <a:ext cx="8114403" cy="4046538"/>
            <a:chOff x="611019" y="863031"/>
            <a:chExt cx="8114403" cy="4046538"/>
          </a:xfrm>
        </p:grpSpPr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0178AD85-B51A-674B-BDB0-39DD48EB86D6}"/>
                </a:ext>
              </a:extLst>
            </p:cNvPr>
            <p:cNvGrpSpPr/>
            <p:nvPr/>
          </p:nvGrpSpPr>
          <p:grpSpPr>
            <a:xfrm>
              <a:off x="2052051" y="1128599"/>
              <a:ext cx="5002189" cy="2901309"/>
              <a:chOff x="999485" y="671377"/>
              <a:chExt cx="6785030" cy="3935371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128DCAD2-A781-F148-B292-95B913EAE959}"/>
                  </a:ext>
                </a:extLst>
              </p:cNvPr>
              <p:cNvSpPr/>
              <p:nvPr/>
            </p:nvSpPr>
            <p:spPr>
              <a:xfrm>
                <a:off x="999485" y="1053194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45384695-00FB-CE4E-BE57-6F7A606734F5}"/>
                  </a:ext>
                </a:extLst>
              </p:cNvPr>
              <p:cNvSpPr/>
              <p:nvPr/>
            </p:nvSpPr>
            <p:spPr>
              <a:xfrm>
                <a:off x="999485" y="2163608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2C7DB73-C581-0B4E-A01F-A2736CF1DC70}"/>
                  </a:ext>
                </a:extLst>
              </p:cNvPr>
              <p:cNvSpPr/>
              <p:nvPr/>
            </p:nvSpPr>
            <p:spPr>
              <a:xfrm>
                <a:off x="4057290" y="671377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E5F2ADB-40AC-6E4F-A5E9-889E383081ED}"/>
                  </a:ext>
                </a:extLst>
              </p:cNvPr>
              <p:cNvSpPr/>
              <p:nvPr/>
            </p:nvSpPr>
            <p:spPr>
              <a:xfrm>
                <a:off x="4057290" y="1743167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D30A750-8E5F-9844-8A07-B79697783A8F}"/>
                  </a:ext>
                </a:extLst>
              </p:cNvPr>
              <p:cNvSpPr/>
              <p:nvPr/>
            </p:nvSpPr>
            <p:spPr>
              <a:xfrm>
                <a:off x="4057290" y="2814957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BCF016B-B319-EA4B-8633-D55ADEF25902}"/>
                  </a:ext>
                </a:extLst>
              </p:cNvPr>
              <p:cNvSpPr/>
              <p:nvPr/>
            </p:nvSpPr>
            <p:spPr>
              <a:xfrm>
                <a:off x="4057290" y="3886748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E5B8AE9-4B8E-B643-8F26-DA10BE9DDA01}"/>
                  </a:ext>
                </a:extLst>
              </p:cNvPr>
              <p:cNvSpPr/>
              <p:nvPr/>
            </p:nvSpPr>
            <p:spPr>
              <a:xfrm>
                <a:off x="999485" y="3274022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E14BADC3-B58F-8C45-B228-A394128CB997}"/>
                  </a:ext>
                </a:extLst>
              </p:cNvPr>
              <p:cNvSpPr/>
              <p:nvPr/>
            </p:nvSpPr>
            <p:spPr>
              <a:xfrm>
                <a:off x="7064515" y="1031377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40F8DA9-0013-3F41-9DF4-EE58E546D5AC}"/>
                  </a:ext>
                </a:extLst>
              </p:cNvPr>
              <p:cNvSpPr/>
              <p:nvPr/>
            </p:nvSpPr>
            <p:spPr>
              <a:xfrm>
                <a:off x="7064515" y="3260415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cxnSp>
            <p:nvCxnSpPr>
              <p:cNvPr id="17" name="Gerade Verbindung mit Pfeil 16">
                <a:extLst>
                  <a:ext uri="{FF2B5EF4-FFF2-40B4-BE49-F238E27FC236}">
                    <a16:creationId xmlns:a16="http://schemas.microsoft.com/office/drawing/2014/main" id="{EEC179B3-87D9-A74F-B10E-5C25531A3C85}"/>
                  </a:ext>
                </a:extLst>
              </p:cNvPr>
              <p:cNvCxnSpPr>
                <a:stCxn id="8" idx="6"/>
                <a:endCxn id="10" idx="2"/>
              </p:cNvCxnSpPr>
              <p:nvPr/>
            </p:nvCxnSpPr>
            <p:spPr>
              <a:xfrm flipV="1">
                <a:off x="1719485" y="1031377"/>
                <a:ext cx="2337805" cy="38181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952F9169-01AA-6549-9F0D-49041642E225}"/>
                  </a:ext>
                </a:extLst>
              </p:cNvPr>
              <p:cNvCxnSpPr>
                <a:stCxn id="8" idx="6"/>
                <a:endCxn id="11" idx="2"/>
              </p:cNvCxnSpPr>
              <p:nvPr/>
            </p:nvCxnSpPr>
            <p:spPr>
              <a:xfrm>
                <a:off x="1719485" y="1413194"/>
                <a:ext cx="2337805" cy="68997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F1317996-6A93-1843-8012-570B3CA45029}"/>
                  </a:ext>
                </a:extLst>
              </p:cNvPr>
              <p:cNvCxnSpPr>
                <a:stCxn id="8" idx="6"/>
                <a:endCxn id="12" idx="2"/>
              </p:cNvCxnSpPr>
              <p:nvPr/>
            </p:nvCxnSpPr>
            <p:spPr>
              <a:xfrm>
                <a:off x="1719485" y="1413194"/>
                <a:ext cx="2337805" cy="176176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2F8C6697-0043-134C-BF7D-1F621DC4F07C}"/>
                  </a:ext>
                </a:extLst>
              </p:cNvPr>
              <p:cNvCxnSpPr>
                <a:stCxn id="8" idx="6"/>
                <a:endCxn id="13" idx="2"/>
              </p:cNvCxnSpPr>
              <p:nvPr/>
            </p:nvCxnSpPr>
            <p:spPr>
              <a:xfrm>
                <a:off x="1719485" y="1413194"/>
                <a:ext cx="2337805" cy="28335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0E28B77F-0332-F94F-9658-91F618F96384}"/>
                  </a:ext>
                </a:extLst>
              </p:cNvPr>
              <p:cNvCxnSpPr>
                <a:stCxn id="9" idx="6"/>
                <a:endCxn id="10" idx="2"/>
              </p:cNvCxnSpPr>
              <p:nvPr/>
            </p:nvCxnSpPr>
            <p:spPr>
              <a:xfrm flipV="1">
                <a:off x="1719485" y="1031377"/>
                <a:ext cx="2337805" cy="149223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Gerade Verbindung mit Pfeil 21">
                <a:extLst>
                  <a:ext uri="{FF2B5EF4-FFF2-40B4-BE49-F238E27FC236}">
                    <a16:creationId xmlns:a16="http://schemas.microsoft.com/office/drawing/2014/main" id="{DAD3C9ED-99CC-BC48-9060-B49933F47C02}"/>
                  </a:ext>
                </a:extLst>
              </p:cNvPr>
              <p:cNvCxnSpPr>
                <a:stCxn id="9" idx="6"/>
                <a:endCxn id="11" idx="2"/>
              </p:cNvCxnSpPr>
              <p:nvPr/>
            </p:nvCxnSpPr>
            <p:spPr>
              <a:xfrm flipV="1">
                <a:off x="1719485" y="2103167"/>
                <a:ext cx="2337805" cy="42044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 Verbindung mit Pfeil 22">
                <a:extLst>
                  <a:ext uri="{FF2B5EF4-FFF2-40B4-BE49-F238E27FC236}">
                    <a16:creationId xmlns:a16="http://schemas.microsoft.com/office/drawing/2014/main" id="{73EF5372-8213-1A47-AAD5-76DAEAE28D36}"/>
                  </a:ext>
                </a:extLst>
              </p:cNvPr>
              <p:cNvCxnSpPr>
                <a:stCxn id="9" idx="6"/>
                <a:endCxn id="12" idx="2"/>
              </p:cNvCxnSpPr>
              <p:nvPr/>
            </p:nvCxnSpPr>
            <p:spPr>
              <a:xfrm>
                <a:off x="1719485" y="2523608"/>
                <a:ext cx="2337805" cy="651349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 Verbindung mit Pfeil 23">
                <a:extLst>
                  <a:ext uri="{FF2B5EF4-FFF2-40B4-BE49-F238E27FC236}">
                    <a16:creationId xmlns:a16="http://schemas.microsoft.com/office/drawing/2014/main" id="{7E67D102-E5A7-6B45-800B-7D84B1B84D4D}"/>
                  </a:ext>
                </a:extLst>
              </p:cNvPr>
              <p:cNvCxnSpPr>
                <a:stCxn id="9" idx="6"/>
                <a:endCxn id="13" idx="2"/>
              </p:cNvCxnSpPr>
              <p:nvPr/>
            </p:nvCxnSpPr>
            <p:spPr>
              <a:xfrm>
                <a:off x="1719485" y="2523608"/>
                <a:ext cx="2337805" cy="172314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FB7D64C3-04A5-244B-A2EA-03086E640364}"/>
                  </a:ext>
                </a:extLst>
              </p:cNvPr>
              <p:cNvCxnSpPr>
                <a:stCxn id="14" idx="6"/>
                <a:endCxn id="10" idx="2"/>
              </p:cNvCxnSpPr>
              <p:nvPr/>
            </p:nvCxnSpPr>
            <p:spPr>
              <a:xfrm flipV="1">
                <a:off x="1719485" y="1031377"/>
                <a:ext cx="2337805" cy="260264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 Verbindung mit Pfeil 25">
                <a:extLst>
                  <a:ext uri="{FF2B5EF4-FFF2-40B4-BE49-F238E27FC236}">
                    <a16:creationId xmlns:a16="http://schemas.microsoft.com/office/drawing/2014/main" id="{23F6FB63-9F47-8F42-B2FE-AE5195D96239}"/>
                  </a:ext>
                </a:extLst>
              </p:cNvPr>
              <p:cNvCxnSpPr>
                <a:stCxn id="14" idx="6"/>
                <a:endCxn id="11" idx="2"/>
              </p:cNvCxnSpPr>
              <p:nvPr/>
            </p:nvCxnSpPr>
            <p:spPr>
              <a:xfrm flipV="1">
                <a:off x="1719485" y="2103167"/>
                <a:ext cx="2337805" cy="153085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 Verbindung mit Pfeil 26">
                <a:extLst>
                  <a:ext uri="{FF2B5EF4-FFF2-40B4-BE49-F238E27FC236}">
                    <a16:creationId xmlns:a16="http://schemas.microsoft.com/office/drawing/2014/main" id="{A82EC732-DAC3-564A-A18E-EA553D866078}"/>
                  </a:ext>
                </a:extLst>
              </p:cNvPr>
              <p:cNvCxnSpPr>
                <a:stCxn id="14" idx="6"/>
                <a:endCxn id="13" idx="2"/>
              </p:cNvCxnSpPr>
              <p:nvPr/>
            </p:nvCxnSpPr>
            <p:spPr>
              <a:xfrm>
                <a:off x="1719485" y="3634022"/>
                <a:ext cx="2337805" cy="61272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 Verbindung mit Pfeil 27">
                <a:extLst>
                  <a:ext uri="{FF2B5EF4-FFF2-40B4-BE49-F238E27FC236}">
                    <a16:creationId xmlns:a16="http://schemas.microsoft.com/office/drawing/2014/main" id="{57D8012B-13AD-9D42-98D5-7E3805C554FD}"/>
                  </a:ext>
                </a:extLst>
              </p:cNvPr>
              <p:cNvCxnSpPr>
                <a:stCxn id="14" idx="6"/>
                <a:endCxn id="12" idx="2"/>
              </p:cNvCxnSpPr>
              <p:nvPr/>
            </p:nvCxnSpPr>
            <p:spPr>
              <a:xfrm flipV="1">
                <a:off x="1719485" y="3174957"/>
                <a:ext cx="2337805" cy="4590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933C2460-C940-2348-B4EF-02DF0070C766}"/>
                  </a:ext>
                </a:extLst>
              </p:cNvPr>
              <p:cNvCxnSpPr>
                <a:stCxn id="10" idx="6"/>
                <a:endCxn id="15" idx="2"/>
              </p:cNvCxnSpPr>
              <p:nvPr/>
            </p:nvCxnSpPr>
            <p:spPr>
              <a:xfrm>
                <a:off x="4777290" y="1031377"/>
                <a:ext cx="2287225" cy="36000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 Verbindung mit Pfeil 29">
                <a:extLst>
                  <a:ext uri="{FF2B5EF4-FFF2-40B4-BE49-F238E27FC236}">
                    <a16:creationId xmlns:a16="http://schemas.microsoft.com/office/drawing/2014/main" id="{E272AE4F-D069-4241-89AA-168A85DD02EE}"/>
                  </a:ext>
                </a:extLst>
              </p:cNvPr>
              <p:cNvCxnSpPr>
                <a:stCxn id="10" idx="6"/>
                <a:endCxn id="16" idx="2"/>
              </p:cNvCxnSpPr>
              <p:nvPr/>
            </p:nvCxnSpPr>
            <p:spPr>
              <a:xfrm>
                <a:off x="4777290" y="1031377"/>
                <a:ext cx="2287225" cy="258903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Gerade Verbindung mit Pfeil 35">
                <a:extLst>
                  <a:ext uri="{FF2B5EF4-FFF2-40B4-BE49-F238E27FC236}">
                    <a16:creationId xmlns:a16="http://schemas.microsoft.com/office/drawing/2014/main" id="{F4FAC4CA-0EF2-5E4D-A710-69B583836D3F}"/>
                  </a:ext>
                </a:extLst>
              </p:cNvPr>
              <p:cNvCxnSpPr>
                <a:stCxn id="11" idx="6"/>
                <a:endCxn id="15" idx="2"/>
              </p:cNvCxnSpPr>
              <p:nvPr/>
            </p:nvCxnSpPr>
            <p:spPr>
              <a:xfrm flipV="1">
                <a:off x="4777290" y="1391377"/>
                <a:ext cx="2287225" cy="71179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 Verbindung mit Pfeil 36">
                <a:extLst>
                  <a:ext uri="{FF2B5EF4-FFF2-40B4-BE49-F238E27FC236}">
                    <a16:creationId xmlns:a16="http://schemas.microsoft.com/office/drawing/2014/main" id="{81F419DC-73D4-1941-9252-AD3B68866752}"/>
                  </a:ext>
                </a:extLst>
              </p:cNvPr>
              <p:cNvCxnSpPr>
                <a:stCxn id="11" idx="6"/>
                <a:endCxn id="16" idx="2"/>
              </p:cNvCxnSpPr>
              <p:nvPr/>
            </p:nvCxnSpPr>
            <p:spPr>
              <a:xfrm>
                <a:off x="4777290" y="2103167"/>
                <a:ext cx="2287225" cy="151724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B1600795-7AD2-1A4C-8EE3-4FB7E263B1B0}"/>
                  </a:ext>
                </a:extLst>
              </p:cNvPr>
              <p:cNvCxnSpPr>
                <a:stCxn id="12" idx="6"/>
                <a:endCxn id="16" idx="2"/>
              </p:cNvCxnSpPr>
              <p:nvPr/>
            </p:nvCxnSpPr>
            <p:spPr>
              <a:xfrm>
                <a:off x="4777290" y="3174957"/>
                <a:ext cx="2287225" cy="44545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D0FDE3BE-51AC-DF4E-A812-173C89ED5E8E}"/>
                  </a:ext>
                </a:extLst>
              </p:cNvPr>
              <p:cNvCxnSpPr>
                <a:cxnSpLocks/>
                <a:stCxn id="12" idx="6"/>
                <a:endCxn id="15" idx="2"/>
              </p:cNvCxnSpPr>
              <p:nvPr/>
            </p:nvCxnSpPr>
            <p:spPr>
              <a:xfrm flipV="1">
                <a:off x="4777290" y="1391377"/>
                <a:ext cx="2287225" cy="178358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 Verbindung mit Pfeil 39">
                <a:extLst>
                  <a:ext uri="{FF2B5EF4-FFF2-40B4-BE49-F238E27FC236}">
                    <a16:creationId xmlns:a16="http://schemas.microsoft.com/office/drawing/2014/main" id="{00EE30E6-036F-A045-87BB-8D1EF384704E}"/>
                  </a:ext>
                </a:extLst>
              </p:cNvPr>
              <p:cNvCxnSpPr>
                <a:stCxn id="13" idx="6"/>
                <a:endCxn id="16" idx="2"/>
              </p:cNvCxnSpPr>
              <p:nvPr/>
            </p:nvCxnSpPr>
            <p:spPr>
              <a:xfrm flipV="1">
                <a:off x="4777290" y="3620415"/>
                <a:ext cx="2287225" cy="62633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 Verbindung mit Pfeil 40">
                <a:extLst>
                  <a:ext uri="{FF2B5EF4-FFF2-40B4-BE49-F238E27FC236}">
                    <a16:creationId xmlns:a16="http://schemas.microsoft.com/office/drawing/2014/main" id="{5315DD2B-698C-C34A-BBCA-91E7E77CAD03}"/>
                  </a:ext>
                </a:extLst>
              </p:cNvPr>
              <p:cNvCxnSpPr>
                <a:stCxn id="13" idx="6"/>
                <a:endCxn id="15" idx="2"/>
              </p:cNvCxnSpPr>
              <p:nvPr/>
            </p:nvCxnSpPr>
            <p:spPr>
              <a:xfrm flipV="1">
                <a:off x="4777290" y="1391377"/>
                <a:ext cx="2287225" cy="285537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5259FA2D-10F3-1844-B481-9E379C7A4A3C}"/>
                  </a:ext>
                </a:extLst>
              </p:cNvPr>
              <p:cNvSpPr/>
              <p:nvPr/>
            </p:nvSpPr>
            <p:spPr>
              <a:xfrm>
                <a:off x="7064515" y="2141791"/>
                <a:ext cx="720000" cy="720000"/>
              </a:xfrm>
              <a:prstGeom prst="ellipse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FE8B2F3B-710F-7A4E-B305-EBCB16D43C61}"/>
                  </a:ext>
                </a:extLst>
              </p:cNvPr>
              <p:cNvCxnSpPr>
                <a:stCxn id="10" idx="6"/>
                <a:endCxn id="42" idx="2"/>
              </p:cNvCxnSpPr>
              <p:nvPr/>
            </p:nvCxnSpPr>
            <p:spPr>
              <a:xfrm>
                <a:off x="4777290" y="1031377"/>
                <a:ext cx="2287225" cy="147041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AE6D79BB-F722-4C44-AC22-1282982110FB}"/>
                  </a:ext>
                </a:extLst>
              </p:cNvPr>
              <p:cNvCxnSpPr>
                <a:stCxn id="11" idx="6"/>
                <a:endCxn id="42" idx="2"/>
              </p:cNvCxnSpPr>
              <p:nvPr/>
            </p:nvCxnSpPr>
            <p:spPr>
              <a:xfrm>
                <a:off x="4777290" y="2103167"/>
                <a:ext cx="2287225" cy="39862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22B1A811-796B-7642-8176-C87EA39CC7C2}"/>
                  </a:ext>
                </a:extLst>
              </p:cNvPr>
              <p:cNvCxnSpPr>
                <a:stCxn id="12" idx="6"/>
                <a:endCxn id="42" idx="2"/>
              </p:cNvCxnSpPr>
              <p:nvPr/>
            </p:nvCxnSpPr>
            <p:spPr>
              <a:xfrm flipV="1">
                <a:off x="4777290" y="2501791"/>
                <a:ext cx="2287225" cy="673166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3E8BE184-7E25-4F41-B2A0-0AFB466E6B4A}"/>
                  </a:ext>
                </a:extLst>
              </p:cNvPr>
              <p:cNvCxnSpPr>
                <a:stCxn id="13" idx="6"/>
                <a:endCxn id="42" idx="2"/>
              </p:cNvCxnSpPr>
              <p:nvPr/>
            </p:nvCxnSpPr>
            <p:spPr>
              <a:xfrm flipV="1">
                <a:off x="4777290" y="2501791"/>
                <a:ext cx="2287225" cy="174495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9" name="Textfeld 298">
                  <a:extLst>
                    <a:ext uri="{FF2B5EF4-FFF2-40B4-BE49-F238E27FC236}">
                      <a16:creationId xmlns:a16="http://schemas.microsoft.com/office/drawing/2014/main" id="{E1D47FD8-03CA-0F46-958D-8DAA34D49B17}"/>
                    </a:ext>
                  </a:extLst>
                </p:cNvPr>
                <p:cNvSpPr txBox="1"/>
                <p:nvPr/>
              </p:nvSpPr>
              <p:spPr>
                <a:xfrm>
                  <a:off x="611019" y="2263974"/>
                  <a:ext cx="10315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Input-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vektor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9" name="Textfeld 298">
                  <a:extLst>
                    <a:ext uri="{FF2B5EF4-FFF2-40B4-BE49-F238E27FC236}">
                      <a16:creationId xmlns:a16="http://schemas.microsoft.com/office/drawing/2014/main" id="{E1D47FD8-03CA-0F46-958D-8DAA34D49B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019" y="2263974"/>
                  <a:ext cx="1031524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2381" b="-95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0902DACA-F29D-C44A-AE7E-29626DB01F93}"/>
                    </a:ext>
                  </a:extLst>
                </p:cNvPr>
                <p:cNvSpPr txBox="1"/>
                <p:nvPr/>
              </p:nvSpPr>
              <p:spPr>
                <a:xfrm>
                  <a:off x="7693898" y="2271701"/>
                  <a:ext cx="1031524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>
                      <a:solidFill>
                        <a:schemeClr val="bg1"/>
                      </a:solidFill>
                    </a:rPr>
                    <a:t>Output-</a:t>
                  </a:r>
                  <a:r>
                    <a:rPr lang="en-GB" dirty="0" err="1">
                      <a:solidFill>
                        <a:schemeClr val="bg1"/>
                      </a:solidFill>
                    </a:rPr>
                    <a:t>vektor</a:t>
                  </a:r>
                  <a:r>
                    <a:rPr lang="en-GB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0902DACA-F29D-C44A-AE7E-29626DB01F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3898" y="2271701"/>
                  <a:ext cx="1031524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952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1" name="Geschweifte Klammer links/rechts 300">
              <a:extLst>
                <a:ext uri="{FF2B5EF4-FFF2-40B4-BE49-F238E27FC236}">
                  <a16:creationId xmlns:a16="http://schemas.microsoft.com/office/drawing/2014/main" id="{8097B03A-0F9E-9E43-8140-3FDACEACB209}"/>
                </a:ext>
              </a:extLst>
            </p:cNvPr>
            <p:cNvSpPr/>
            <p:nvPr/>
          </p:nvSpPr>
          <p:spPr>
            <a:xfrm>
              <a:off x="1526917" y="1387953"/>
              <a:ext cx="6052458" cy="2278328"/>
            </a:xfrm>
            <a:prstGeom prst="bracePair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2" name="Geschweifte Klammer links 301">
              <a:extLst>
                <a:ext uri="{FF2B5EF4-FFF2-40B4-BE49-F238E27FC236}">
                  <a16:creationId xmlns:a16="http://schemas.microsoft.com/office/drawing/2014/main" id="{60A43310-1319-6C4D-969C-BE06954584C6}"/>
                </a:ext>
              </a:extLst>
            </p:cNvPr>
            <p:cNvSpPr/>
            <p:nvPr/>
          </p:nvSpPr>
          <p:spPr>
            <a:xfrm rot="16200000">
              <a:off x="3178814" y="3383061"/>
              <a:ext cx="391885" cy="1583783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2" name="Geschweifte Klammer links 111">
              <a:extLst>
                <a:ext uri="{FF2B5EF4-FFF2-40B4-BE49-F238E27FC236}">
                  <a16:creationId xmlns:a16="http://schemas.microsoft.com/office/drawing/2014/main" id="{064AD570-723D-EB49-AC10-AEC65B2393E2}"/>
                </a:ext>
              </a:extLst>
            </p:cNvPr>
            <p:cNvSpPr/>
            <p:nvPr/>
          </p:nvSpPr>
          <p:spPr>
            <a:xfrm rot="16200000">
              <a:off x="4391279" y="3924978"/>
              <a:ext cx="391885" cy="499948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3" name="Geschweifte Klammer links 112">
              <a:extLst>
                <a:ext uri="{FF2B5EF4-FFF2-40B4-BE49-F238E27FC236}">
                  <a16:creationId xmlns:a16="http://schemas.microsoft.com/office/drawing/2014/main" id="{11B0A755-4176-B643-8125-8DF443529629}"/>
                </a:ext>
              </a:extLst>
            </p:cNvPr>
            <p:cNvSpPr/>
            <p:nvPr/>
          </p:nvSpPr>
          <p:spPr>
            <a:xfrm rot="16200000">
              <a:off x="5573235" y="3420702"/>
              <a:ext cx="391885" cy="1508503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5F255E05-74D0-1240-BCFF-11B3D56AB7E6}"/>
                    </a:ext>
                  </a:extLst>
                </p:cNvPr>
                <p:cNvSpPr txBox="1"/>
                <p:nvPr/>
              </p:nvSpPr>
              <p:spPr>
                <a:xfrm>
                  <a:off x="2756571" y="4370895"/>
                  <a:ext cx="1236370" cy="538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Gewichts- </a:t>
                  </a:r>
                  <a:r>
                    <a:rPr lang="de-DE" dirty="0" err="1">
                      <a:solidFill>
                        <a:schemeClr val="bg1"/>
                      </a:solidFill>
                    </a:rPr>
                    <a:t>matrix</a:t>
                  </a:r>
                  <a:r>
                    <a:rPr lang="de-DE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𝑥h</m:t>
                          </m:r>
                        </m:sub>
                      </m:sSub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4" name="Textfeld 113">
                  <a:extLst>
                    <a:ext uri="{FF2B5EF4-FFF2-40B4-BE49-F238E27FC236}">
                      <a16:creationId xmlns:a16="http://schemas.microsoft.com/office/drawing/2014/main" id="{5F255E05-74D0-1240-BCFF-11B3D56AB7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6571" y="4370895"/>
                  <a:ext cx="1236370" cy="538674"/>
                </a:xfrm>
                <a:prstGeom prst="rect">
                  <a:avLst/>
                </a:prstGeom>
                <a:blipFill>
                  <a:blip r:embed="rId5"/>
                  <a:stretch>
                    <a:fillRect t="-2326" b="-46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feld 114">
                  <a:extLst>
                    <a:ext uri="{FF2B5EF4-FFF2-40B4-BE49-F238E27FC236}">
                      <a16:creationId xmlns:a16="http://schemas.microsoft.com/office/drawing/2014/main" id="{67B68E2C-F97D-D04C-9A61-6D31346924DB}"/>
                    </a:ext>
                  </a:extLst>
                </p:cNvPr>
                <p:cNvSpPr txBox="1"/>
                <p:nvPr/>
              </p:nvSpPr>
              <p:spPr>
                <a:xfrm>
                  <a:off x="5150992" y="4370895"/>
                  <a:ext cx="1236370" cy="5386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Gewichts- </a:t>
                  </a:r>
                  <a:r>
                    <a:rPr lang="de-DE" dirty="0" err="1">
                      <a:solidFill>
                        <a:schemeClr val="bg1"/>
                      </a:solidFill>
                    </a:rPr>
                    <a:t>matrix</a:t>
                  </a:r>
                  <a:r>
                    <a:rPr lang="de-DE" dirty="0">
                      <a:solidFill>
                        <a:schemeClr val="bg1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Textfeld 114">
                  <a:extLst>
                    <a:ext uri="{FF2B5EF4-FFF2-40B4-BE49-F238E27FC236}">
                      <a16:creationId xmlns:a16="http://schemas.microsoft.com/office/drawing/2014/main" id="{67B68E2C-F97D-D04C-9A61-6D31346924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50992" y="4370895"/>
                  <a:ext cx="1236370" cy="538674"/>
                </a:xfrm>
                <a:prstGeom prst="rect">
                  <a:avLst/>
                </a:prstGeom>
                <a:blipFill>
                  <a:blip r:embed="rId6"/>
                  <a:stretch>
                    <a:fillRect t="-2326" b="-46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Textfeld 115">
              <a:extLst>
                <a:ext uri="{FF2B5EF4-FFF2-40B4-BE49-F238E27FC236}">
                  <a16:creationId xmlns:a16="http://schemas.microsoft.com/office/drawing/2014/main" id="{0ED80E70-F456-3D47-A315-3178AC786A1A}"/>
                </a:ext>
              </a:extLst>
            </p:cNvPr>
            <p:cNvSpPr txBox="1"/>
            <p:nvPr/>
          </p:nvSpPr>
          <p:spPr>
            <a:xfrm>
              <a:off x="4129007" y="4378547"/>
              <a:ext cx="9366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>
                  <a:solidFill>
                    <a:schemeClr val="bg1"/>
                  </a:solidFill>
                </a:rPr>
                <a:t>Hidden </a:t>
              </a:r>
              <a:r>
                <a:rPr lang="de-DE" dirty="0" err="1">
                  <a:solidFill>
                    <a:schemeClr val="bg1"/>
                  </a:solidFill>
                </a:rPr>
                <a:t>layer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306" name="Gerade Verbindung mit Pfeil 305">
              <a:extLst>
                <a:ext uri="{FF2B5EF4-FFF2-40B4-BE49-F238E27FC236}">
                  <a16:creationId xmlns:a16="http://schemas.microsoft.com/office/drawing/2014/main" id="{F4A386DC-F53C-7142-B8BF-F34F86E229D0}"/>
                </a:ext>
              </a:extLst>
            </p:cNvPr>
            <p:cNvCxnSpPr>
              <a:cxnSpLocks/>
              <a:endCxn id="13" idx="7"/>
            </p:cNvCxnSpPr>
            <p:nvPr/>
          </p:nvCxnSpPr>
          <p:spPr>
            <a:xfrm flipH="1">
              <a:off x="4759460" y="3369316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97990ADC-D20B-7B43-8542-B9B2D739E6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59460" y="2554788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843C9D40-BB7D-EF41-AFA4-84C4C6983E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9057" y="1767683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4893A413-61AC-1147-BA9C-5D83D64A7E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98328" y="1013081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2" name="Textfeld 311">
              <a:extLst>
                <a:ext uri="{FF2B5EF4-FFF2-40B4-BE49-F238E27FC236}">
                  <a16:creationId xmlns:a16="http://schemas.microsoft.com/office/drawing/2014/main" id="{5C2EF593-E06E-8A43-861A-FC095DA634F0}"/>
                </a:ext>
              </a:extLst>
            </p:cNvPr>
            <p:cNvSpPr txBox="1"/>
            <p:nvPr/>
          </p:nvSpPr>
          <p:spPr>
            <a:xfrm>
              <a:off x="4701267" y="863031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sp>
          <p:nvSpPr>
            <p:cNvPr id="130" name="Textfeld 129">
              <a:extLst>
                <a:ext uri="{FF2B5EF4-FFF2-40B4-BE49-F238E27FC236}">
                  <a16:creationId xmlns:a16="http://schemas.microsoft.com/office/drawing/2014/main" id="{D77B0BED-0AD1-3744-8E91-494E37B59A2A}"/>
                </a:ext>
              </a:extLst>
            </p:cNvPr>
            <p:cNvSpPr txBox="1"/>
            <p:nvPr/>
          </p:nvSpPr>
          <p:spPr>
            <a:xfrm>
              <a:off x="4686471" y="1598614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F731485D-3983-6E4E-9223-47CA81DD8BFE}"/>
                </a:ext>
              </a:extLst>
            </p:cNvPr>
            <p:cNvSpPr txBox="1"/>
            <p:nvPr/>
          </p:nvSpPr>
          <p:spPr>
            <a:xfrm>
              <a:off x="4671675" y="2395148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7FDA3D2B-88EA-8D42-AA11-C1BBC70DAC80}"/>
                </a:ext>
              </a:extLst>
            </p:cNvPr>
            <p:cNvSpPr txBox="1"/>
            <p:nvPr/>
          </p:nvSpPr>
          <p:spPr>
            <a:xfrm>
              <a:off x="4656879" y="3209098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cxnSp>
          <p:nvCxnSpPr>
            <p:cNvPr id="134" name="Gerade Verbindung mit Pfeil 133">
              <a:extLst>
                <a:ext uri="{FF2B5EF4-FFF2-40B4-BE49-F238E27FC236}">
                  <a16:creationId xmlns:a16="http://schemas.microsoft.com/office/drawing/2014/main" id="{1A3F693C-9FD6-FB4A-989A-EF575D7D9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7500" y="2874938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mit Pfeil 134">
              <a:extLst>
                <a:ext uri="{FF2B5EF4-FFF2-40B4-BE49-F238E27FC236}">
                  <a16:creationId xmlns:a16="http://schemas.microsoft.com/office/drawing/2014/main" id="{D0D30A2C-56B0-DE4E-A3D4-7E632B068A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97097" y="2087833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Gerade Verbindung mit Pfeil 135">
              <a:extLst>
                <a:ext uri="{FF2B5EF4-FFF2-40B4-BE49-F238E27FC236}">
                  <a16:creationId xmlns:a16="http://schemas.microsoft.com/office/drawing/2014/main" id="{24F27D80-D927-7F45-B929-0167F66D2D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6368" y="1299979"/>
              <a:ext cx="77736" cy="20751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Textfeld 136">
              <a:extLst>
                <a:ext uri="{FF2B5EF4-FFF2-40B4-BE49-F238E27FC236}">
                  <a16:creationId xmlns:a16="http://schemas.microsoft.com/office/drawing/2014/main" id="{7236D381-D77E-694A-93AE-0F1F6AEB2CD3}"/>
                </a:ext>
              </a:extLst>
            </p:cNvPr>
            <p:cNvSpPr txBox="1"/>
            <p:nvPr/>
          </p:nvSpPr>
          <p:spPr>
            <a:xfrm>
              <a:off x="6929307" y="1149929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1E34FA4A-3592-0141-9278-372F8806C7F7}"/>
                </a:ext>
              </a:extLst>
            </p:cNvPr>
            <p:cNvSpPr txBox="1"/>
            <p:nvPr/>
          </p:nvSpPr>
          <p:spPr>
            <a:xfrm>
              <a:off x="6914511" y="1918764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  <p:sp>
          <p:nvSpPr>
            <p:cNvPr id="139" name="Textfeld 138">
              <a:extLst>
                <a:ext uri="{FF2B5EF4-FFF2-40B4-BE49-F238E27FC236}">
                  <a16:creationId xmlns:a16="http://schemas.microsoft.com/office/drawing/2014/main" id="{0A01A561-2745-8448-BA2B-5C5F39A89597}"/>
                </a:ext>
              </a:extLst>
            </p:cNvPr>
            <p:cNvSpPr txBox="1"/>
            <p:nvPr/>
          </p:nvSpPr>
          <p:spPr>
            <a:xfrm>
              <a:off x="6899715" y="2715298"/>
              <a:ext cx="349593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600" dirty="0">
                  <a:solidFill>
                    <a:schemeClr val="bg1"/>
                  </a:solidFill>
                </a:rPr>
                <a:t>bias</a:t>
              </a:r>
            </a:p>
          </p:txBody>
        </p:sp>
      </p:grpSp>
      <p:grpSp>
        <p:nvGrpSpPr>
          <p:cNvPr id="182" name="Gruppieren 181">
            <a:extLst>
              <a:ext uri="{FF2B5EF4-FFF2-40B4-BE49-F238E27FC236}">
                <a16:creationId xmlns:a16="http://schemas.microsoft.com/office/drawing/2014/main" id="{4BF6135E-E838-0944-A840-572FFA14627D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83" name="Gerade Verbindung mit Pfeil 182">
              <a:extLst>
                <a:ext uri="{FF2B5EF4-FFF2-40B4-BE49-F238E27FC236}">
                  <a16:creationId xmlns:a16="http://schemas.microsoft.com/office/drawing/2014/main" id="{5E59B149-015A-544F-8EC8-6D582D97A791}"/>
                </a:ext>
              </a:extLst>
            </p:cNvPr>
            <p:cNvCxnSpPr>
              <a:cxnSpLocks/>
              <a:stCxn id="208" idx="6"/>
              <a:endCxn id="210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Gerade Verbindung mit Pfeil 183">
              <a:extLst>
                <a:ext uri="{FF2B5EF4-FFF2-40B4-BE49-F238E27FC236}">
                  <a16:creationId xmlns:a16="http://schemas.microsoft.com/office/drawing/2014/main" id="{5CF83130-FFDB-B74D-A4AD-B940A5D0EB3F}"/>
                </a:ext>
              </a:extLst>
            </p:cNvPr>
            <p:cNvCxnSpPr>
              <a:cxnSpLocks/>
              <a:stCxn id="208" idx="6"/>
              <a:endCxn id="211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Gerade Verbindung mit Pfeil 184">
              <a:extLst>
                <a:ext uri="{FF2B5EF4-FFF2-40B4-BE49-F238E27FC236}">
                  <a16:creationId xmlns:a16="http://schemas.microsoft.com/office/drawing/2014/main" id="{2034059A-1A1D-824A-A731-0141835C57D0}"/>
                </a:ext>
              </a:extLst>
            </p:cNvPr>
            <p:cNvCxnSpPr>
              <a:cxnSpLocks/>
              <a:stCxn id="208" idx="6"/>
              <a:endCxn id="212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Gerade Verbindung mit Pfeil 185">
              <a:extLst>
                <a:ext uri="{FF2B5EF4-FFF2-40B4-BE49-F238E27FC236}">
                  <a16:creationId xmlns:a16="http://schemas.microsoft.com/office/drawing/2014/main" id="{8B465F67-BC14-DC4C-A58F-95A8FD75BC62}"/>
                </a:ext>
              </a:extLst>
            </p:cNvPr>
            <p:cNvCxnSpPr>
              <a:cxnSpLocks/>
              <a:stCxn id="208" idx="6"/>
              <a:endCxn id="213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Gerade Verbindung mit Pfeil 186">
              <a:extLst>
                <a:ext uri="{FF2B5EF4-FFF2-40B4-BE49-F238E27FC236}">
                  <a16:creationId xmlns:a16="http://schemas.microsoft.com/office/drawing/2014/main" id="{852A4598-97DE-4C4F-B1C1-17B4922B24AB}"/>
                </a:ext>
              </a:extLst>
            </p:cNvPr>
            <p:cNvCxnSpPr>
              <a:cxnSpLocks/>
              <a:stCxn id="209" idx="6"/>
              <a:endCxn id="210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Gerade Verbindung mit Pfeil 187">
              <a:extLst>
                <a:ext uri="{FF2B5EF4-FFF2-40B4-BE49-F238E27FC236}">
                  <a16:creationId xmlns:a16="http://schemas.microsoft.com/office/drawing/2014/main" id="{C013B2A8-39AF-0447-8F0F-5C51051C5BB3}"/>
                </a:ext>
              </a:extLst>
            </p:cNvPr>
            <p:cNvCxnSpPr>
              <a:cxnSpLocks/>
              <a:stCxn id="209" idx="6"/>
              <a:endCxn id="211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Gerade Verbindung mit Pfeil 188">
              <a:extLst>
                <a:ext uri="{FF2B5EF4-FFF2-40B4-BE49-F238E27FC236}">
                  <a16:creationId xmlns:a16="http://schemas.microsoft.com/office/drawing/2014/main" id="{E377488C-65A1-964C-AB57-B747519262DD}"/>
                </a:ext>
              </a:extLst>
            </p:cNvPr>
            <p:cNvCxnSpPr>
              <a:cxnSpLocks/>
              <a:stCxn id="209" idx="6"/>
              <a:endCxn id="212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Gerade Verbindung mit Pfeil 189">
              <a:extLst>
                <a:ext uri="{FF2B5EF4-FFF2-40B4-BE49-F238E27FC236}">
                  <a16:creationId xmlns:a16="http://schemas.microsoft.com/office/drawing/2014/main" id="{4296F2FF-6163-BB49-BFCB-48687B7B162B}"/>
                </a:ext>
              </a:extLst>
            </p:cNvPr>
            <p:cNvCxnSpPr>
              <a:cxnSpLocks/>
              <a:stCxn id="209" idx="6"/>
              <a:endCxn id="213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Gerade Verbindung mit Pfeil 190">
              <a:extLst>
                <a:ext uri="{FF2B5EF4-FFF2-40B4-BE49-F238E27FC236}">
                  <a16:creationId xmlns:a16="http://schemas.microsoft.com/office/drawing/2014/main" id="{4A839823-2A7B-6C47-82AA-0E3EA83D6F62}"/>
                </a:ext>
              </a:extLst>
            </p:cNvPr>
            <p:cNvCxnSpPr>
              <a:cxnSpLocks/>
              <a:stCxn id="214" idx="6"/>
              <a:endCxn id="210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Gerade Verbindung mit Pfeil 191">
              <a:extLst>
                <a:ext uri="{FF2B5EF4-FFF2-40B4-BE49-F238E27FC236}">
                  <a16:creationId xmlns:a16="http://schemas.microsoft.com/office/drawing/2014/main" id="{D4BA9265-C63F-4242-AA8F-6A6702757DD5}"/>
                </a:ext>
              </a:extLst>
            </p:cNvPr>
            <p:cNvCxnSpPr>
              <a:cxnSpLocks/>
              <a:stCxn id="214" idx="6"/>
              <a:endCxn id="211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Gerade Verbindung mit Pfeil 192">
              <a:extLst>
                <a:ext uri="{FF2B5EF4-FFF2-40B4-BE49-F238E27FC236}">
                  <a16:creationId xmlns:a16="http://schemas.microsoft.com/office/drawing/2014/main" id="{9A470968-5458-B442-BAD6-1CF3F4EC4333}"/>
                </a:ext>
              </a:extLst>
            </p:cNvPr>
            <p:cNvCxnSpPr>
              <a:cxnSpLocks/>
              <a:stCxn id="214" idx="6"/>
              <a:endCxn id="213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Gerade Verbindung mit Pfeil 193">
              <a:extLst>
                <a:ext uri="{FF2B5EF4-FFF2-40B4-BE49-F238E27FC236}">
                  <a16:creationId xmlns:a16="http://schemas.microsoft.com/office/drawing/2014/main" id="{486BCA89-D4F2-7F4D-B178-BE8DD999D2AB}"/>
                </a:ext>
              </a:extLst>
            </p:cNvPr>
            <p:cNvCxnSpPr>
              <a:cxnSpLocks/>
              <a:stCxn id="214" idx="6"/>
              <a:endCxn id="212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Gerade Verbindung mit Pfeil 194">
              <a:extLst>
                <a:ext uri="{FF2B5EF4-FFF2-40B4-BE49-F238E27FC236}">
                  <a16:creationId xmlns:a16="http://schemas.microsoft.com/office/drawing/2014/main" id="{A5CF95E1-F449-6647-8EAD-1E868FA7F97D}"/>
                </a:ext>
              </a:extLst>
            </p:cNvPr>
            <p:cNvCxnSpPr>
              <a:cxnSpLocks/>
              <a:stCxn id="210" idx="6"/>
              <a:endCxn id="215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Gerade Verbindung mit Pfeil 195">
              <a:extLst>
                <a:ext uri="{FF2B5EF4-FFF2-40B4-BE49-F238E27FC236}">
                  <a16:creationId xmlns:a16="http://schemas.microsoft.com/office/drawing/2014/main" id="{67999AAC-CF29-AB48-A277-183AD60EE623}"/>
                </a:ext>
              </a:extLst>
            </p:cNvPr>
            <p:cNvCxnSpPr>
              <a:cxnSpLocks/>
              <a:stCxn id="210" idx="6"/>
              <a:endCxn id="216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Gerade Verbindung mit Pfeil 196">
              <a:extLst>
                <a:ext uri="{FF2B5EF4-FFF2-40B4-BE49-F238E27FC236}">
                  <a16:creationId xmlns:a16="http://schemas.microsoft.com/office/drawing/2014/main" id="{2DC9BD4A-5338-8346-B6E0-0D7AE603BC09}"/>
                </a:ext>
              </a:extLst>
            </p:cNvPr>
            <p:cNvCxnSpPr>
              <a:cxnSpLocks/>
              <a:stCxn id="211" idx="6"/>
              <a:endCxn id="215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Gerade Verbindung mit Pfeil 197">
              <a:extLst>
                <a:ext uri="{FF2B5EF4-FFF2-40B4-BE49-F238E27FC236}">
                  <a16:creationId xmlns:a16="http://schemas.microsoft.com/office/drawing/2014/main" id="{A5C3971C-C882-2449-A782-596F49F9F2E1}"/>
                </a:ext>
              </a:extLst>
            </p:cNvPr>
            <p:cNvCxnSpPr>
              <a:cxnSpLocks/>
              <a:stCxn id="211" idx="6"/>
              <a:endCxn id="216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Gerade Verbindung mit Pfeil 198">
              <a:extLst>
                <a:ext uri="{FF2B5EF4-FFF2-40B4-BE49-F238E27FC236}">
                  <a16:creationId xmlns:a16="http://schemas.microsoft.com/office/drawing/2014/main" id="{BC85BA88-3463-554A-A551-6B15EDF7025D}"/>
                </a:ext>
              </a:extLst>
            </p:cNvPr>
            <p:cNvCxnSpPr>
              <a:cxnSpLocks/>
              <a:stCxn id="212" idx="6"/>
              <a:endCxn id="216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Gerade Verbindung mit Pfeil 199">
              <a:extLst>
                <a:ext uri="{FF2B5EF4-FFF2-40B4-BE49-F238E27FC236}">
                  <a16:creationId xmlns:a16="http://schemas.microsoft.com/office/drawing/2014/main" id="{B4967821-2547-6B44-804C-C07D74583D45}"/>
                </a:ext>
              </a:extLst>
            </p:cNvPr>
            <p:cNvCxnSpPr>
              <a:cxnSpLocks/>
              <a:stCxn id="212" idx="6"/>
              <a:endCxn id="215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Gerade Verbindung mit Pfeil 200">
              <a:extLst>
                <a:ext uri="{FF2B5EF4-FFF2-40B4-BE49-F238E27FC236}">
                  <a16:creationId xmlns:a16="http://schemas.microsoft.com/office/drawing/2014/main" id="{05ED87C4-0324-F946-A700-686B11792863}"/>
                </a:ext>
              </a:extLst>
            </p:cNvPr>
            <p:cNvCxnSpPr>
              <a:cxnSpLocks/>
              <a:stCxn id="213" idx="6"/>
              <a:endCxn id="216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Gerade Verbindung mit Pfeil 201">
              <a:extLst>
                <a:ext uri="{FF2B5EF4-FFF2-40B4-BE49-F238E27FC236}">
                  <a16:creationId xmlns:a16="http://schemas.microsoft.com/office/drawing/2014/main" id="{C7352063-4DBB-BE43-BD2A-3B6101843835}"/>
                </a:ext>
              </a:extLst>
            </p:cNvPr>
            <p:cNvCxnSpPr>
              <a:cxnSpLocks/>
              <a:stCxn id="213" idx="6"/>
              <a:endCxn id="215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3" name="Gruppieren 202">
              <a:extLst>
                <a:ext uri="{FF2B5EF4-FFF2-40B4-BE49-F238E27FC236}">
                  <a16:creationId xmlns:a16="http://schemas.microsoft.com/office/drawing/2014/main" id="{175B2F61-1ABA-F74E-8B9B-373E6195446B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006663C-D3D9-294B-B82F-F626B9308FF4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A238243C-E887-3647-A698-0C3425A5AC6B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2A0E671D-9EC2-D545-BF46-2758C20F50C4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4E5AC182-87A0-B242-B86F-AC68E16ECB65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8C6A3C4D-CC78-6E47-B4B6-F5F69E0D241E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03EDCB2C-0F2C-3243-842D-A06D92C5D22E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5FD99E5-1D29-F34A-BCC9-1ADFC225AF1C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2B83B019-CC64-DE46-8D95-E07DC477EED7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C3F32CBB-1005-414C-A731-80943DF6C44F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C368BC13-4990-9445-A2BC-BD77656C1AE0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204" name="Gerade Verbindung mit Pfeil 203">
              <a:extLst>
                <a:ext uri="{FF2B5EF4-FFF2-40B4-BE49-F238E27FC236}">
                  <a16:creationId xmlns:a16="http://schemas.microsoft.com/office/drawing/2014/main" id="{11569A24-2380-1047-8877-BEB3F3D089E5}"/>
                </a:ext>
              </a:extLst>
            </p:cNvPr>
            <p:cNvCxnSpPr>
              <a:cxnSpLocks/>
              <a:stCxn id="210" idx="6"/>
              <a:endCxn id="217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45F28D23-E2CA-BD47-BC88-37C478FD93CB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Gerade Verbindung mit Pfeil 205">
              <a:extLst>
                <a:ext uri="{FF2B5EF4-FFF2-40B4-BE49-F238E27FC236}">
                  <a16:creationId xmlns:a16="http://schemas.microsoft.com/office/drawing/2014/main" id="{F27EBBA0-C087-6446-8DAA-1AD66FB5ADC4}"/>
                </a:ext>
              </a:extLst>
            </p:cNvPr>
            <p:cNvCxnSpPr>
              <a:cxnSpLocks/>
              <a:stCxn id="212" idx="6"/>
              <a:endCxn id="217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Gerade Verbindung mit Pfeil 206">
              <a:extLst>
                <a:ext uri="{FF2B5EF4-FFF2-40B4-BE49-F238E27FC236}">
                  <a16:creationId xmlns:a16="http://schemas.microsoft.com/office/drawing/2014/main" id="{9A7E33DC-7051-9646-89E0-B74191FEF276}"/>
                </a:ext>
              </a:extLst>
            </p:cNvPr>
            <p:cNvCxnSpPr>
              <a:cxnSpLocks/>
              <a:stCxn id="213" idx="6"/>
              <a:endCxn id="217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Rechteck 98">
            <a:extLst>
              <a:ext uri="{FF2B5EF4-FFF2-40B4-BE49-F238E27FC236}">
                <a16:creationId xmlns:a16="http://schemas.microsoft.com/office/drawing/2014/main" id="{4369B89E-E233-F045-B69B-1A14498FA961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78827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hteck 236">
            <a:extLst>
              <a:ext uri="{FF2B5EF4-FFF2-40B4-BE49-F238E27FC236}">
                <a16:creationId xmlns:a16="http://schemas.microsoft.com/office/drawing/2014/main" id="{8E1B6DF7-089B-5E49-9AC4-DE8093A449DD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38" name="Gruppieren 237">
            <a:extLst>
              <a:ext uri="{FF2B5EF4-FFF2-40B4-BE49-F238E27FC236}">
                <a16:creationId xmlns:a16="http://schemas.microsoft.com/office/drawing/2014/main" id="{9300B64C-ED0A-2041-B3D4-E34C7BEF819C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239" name="Rechteck 238">
              <a:extLst>
                <a:ext uri="{FF2B5EF4-FFF2-40B4-BE49-F238E27FC236}">
                  <a16:creationId xmlns:a16="http://schemas.microsoft.com/office/drawing/2014/main" id="{4892D734-D506-BD42-A4D8-35802A2F4DAA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240" name="Gerade Verbindung mit Pfeil 239">
              <a:extLst>
                <a:ext uri="{FF2B5EF4-FFF2-40B4-BE49-F238E27FC236}">
                  <a16:creationId xmlns:a16="http://schemas.microsoft.com/office/drawing/2014/main" id="{8690BBF6-7ADA-BF49-8821-4E2679DEC940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Gerade Verbindung 240">
              <a:extLst>
                <a:ext uri="{FF2B5EF4-FFF2-40B4-BE49-F238E27FC236}">
                  <a16:creationId xmlns:a16="http://schemas.microsoft.com/office/drawing/2014/main" id="{594B453B-99E6-3444-A936-FB656DFDC825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Gerade Verbindung 241">
              <a:extLst>
                <a:ext uri="{FF2B5EF4-FFF2-40B4-BE49-F238E27FC236}">
                  <a16:creationId xmlns:a16="http://schemas.microsoft.com/office/drawing/2014/main" id="{A81F1B53-06AB-0948-8B37-A7EBAE1395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Gerade Verbindung 242">
              <a:extLst>
                <a:ext uri="{FF2B5EF4-FFF2-40B4-BE49-F238E27FC236}">
                  <a16:creationId xmlns:a16="http://schemas.microsoft.com/office/drawing/2014/main" id="{F624F35B-7160-C240-81B0-AF54EC0B2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E9A9ADEB-2172-E344-A12A-DBD88EADB469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5" name="Textfeld 244">
              <a:extLst>
                <a:ext uri="{FF2B5EF4-FFF2-40B4-BE49-F238E27FC236}">
                  <a16:creationId xmlns:a16="http://schemas.microsoft.com/office/drawing/2014/main" id="{5E280087-41E7-BD46-8FBF-19D959A2349F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6" name="Rechteck 245">
              <a:extLst>
                <a:ext uri="{FF2B5EF4-FFF2-40B4-BE49-F238E27FC236}">
                  <a16:creationId xmlns:a16="http://schemas.microsoft.com/office/drawing/2014/main" id="{54CE2DB8-B0B1-B943-A952-71AEA555B150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7" name="Textfeld 246">
              <a:extLst>
                <a:ext uri="{FF2B5EF4-FFF2-40B4-BE49-F238E27FC236}">
                  <a16:creationId xmlns:a16="http://schemas.microsoft.com/office/drawing/2014/main" id="{20E425A6-E66E-BB41-930B-4DA88557371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7024E08F-AA23-5E48-8F4D-8547D53340B7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9" name="Textfeld 248">
              <a:extLst>
                <a:ext uri="{FF2B5EF4-FFF2-40B4-BE49-F238E27FC236}">
                  <a16:creationId xmlns:a16="http://schemas.microsoft.com/office/drawing/2014/main" id="{46430D72-C41D-284C-988B-16A274F8B1CD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0" name="Gerade Verbindung 249">
              <a:extLst>
                <a:ext uri="{FF2B5EF4-FFF2-40B4-BE49-F238E27FC236}">
                  <a16:creationId xmlns:a16="http://schemas.microsoft.com/office/drawing/2014/main" id="{B70F4BD5-8FCF-3140-93A0-FDD1A61BBE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1" name="Rechteck 250">
              <a:extLst>
                <a:ext uri="{FF2B5EF4-FFF2-40B4-BE49-F238E27FC236}">
                  <a16:creationId xmlns:a16="http://schemas.microsoft.com/office/drawing/2014/main" id="{D3BFAA49-4407-D645-A063-3BFC4D08E659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2" name="Textfeld 251">
              <a:extLst>
                <a:ext uri="{FF2B5EF4-FFF2-40B4-BE49-F238E27FC236}">
                  <a16:creationId xmlns:a16="http://schemas.microsoft.com/office/drawing/2014/main" id="{92724DEB-69A7-984F-A313-622ED4C9544C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3" name="Gerade Verbindung mit Pfeil 252">
              <a:extLst>
                <a:ext uri="{FF2B5EF4-FFF2-40B4-BE49-F238E27FC236}">
                  <a16:creationId xmlns:a16="http://schemas.microsoft.com/office/drawing/2014/main" id="{67C042CA-2FDC-C049-8B83-7A2BAC8B0AF0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Rechteck 253">
              <a:extLst>
                <a:ext uri="{FF2B5EF4-FFF2-40B4-BE49-F238E27FC236}">
                  <a16:creationId xmlns:a16="http://schemas.microsoft.com/office/drawing/2014/main" id="{0874B49F-2A5C-3949-BAEF-44A977F028A0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5" name="Textfeld 254">
              <a:extLst>
                <a:ext uri="{FF2B5EF4-FFF2-40B4-BE49-F238E27FC236}">
                  <a16:creationId xmlns:a16="http://schemas.microsoft.com/office/drawing/2014/main" id="{3F9943FE-A548-1F40-AAF6-8EE11F35A0FE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CFAC70E7-2631-E84C-80C5-D01A639849EE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7" name="Textfeld 256">
              <a:extLst>
                <a:ext uri="{FF2B5EF4-FFF2-40B4-BE49-F238E27FC236}">
                  <a16:creationId xmlns:a16="http://schemas.microsoft.com/office/drawing/2014/main" id="{EB72D811-BD7B-8441-9913-90A8367CE21B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8" name="Gerade Verbindung 257">
              <a:extLst>
                <a:ext uri="{FF2B5EF4-FFF2-40B4-BE49-F238E27FC236}">
                  <a16:creationId xmlns:a16="http://schemas.microsoft.com/office/drawing/2014/main" id="{60BB5C6F-DFD9-5141-B7E2-9C66E9F68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Gerade Verbindung mit Pfeil 258">
              <a:extLst>
                <a:ext uri="{FF2B5EF4-FFF2-40B4-BE49-F238E27FC236}">
                  <a16:creationId xmlns:a16="http://schemas.microsoft.com/office/drawing/2014/main" id="{BB7C2AE7-A156-C344-9B28-54F1F02DC19D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D1613A8-CA9C-1848-8868-68672B9C7382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1" name="Textfeld 260">
              <a:extLst>
                <a:ext uri="{FF2B5EF4-FFF2-40B4-BE49-F238E27FC236}">
                  <a16:creationId xmlns:a16="http://schemas.microsoft.com/office/drawing/2014/main" id="{D639CC89-5063-674E-A79D-2FF8799A83BE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62" name="Gerade Verbindung 261">
              <a:extLst>
                <a:ext uri="{FF2B5EF4-FFF2-40B4-BE49-F238E27FC236}">
                  <a16:creationId xmlns:a16="http://schemas.microsoft.com/office/drawing/2014/main" id="{34BC132E-D2C5-D94B-A545-4EBCEC61E5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A2F059CD-F56E-E44D-97A9-DE0377923F7A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4" name="Textfeld 263">
              <a:extLst>
                <a:ext uri="{FF2B5EF4-FFF2-40B4-BE49-F238E27FC236}">
                  <a16:creationId xmlns:a16="http://schemas.microsoft.com/office/drawing/2014/main" id="{FB539497-7885-ED4E-8AFD-1C8724E28411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5" name="Rechteck 264">
              <a:extLst>
                <a:ext uri="{FF2B5EF4-FFF2-40B4-BE49-F238E27FC236}">
                  <a16:creationId xmlns:a16="http://schemas.microsoft.com/office/drawing/2014/main" id="{20718B90-D253-B747-BE59-766444D8E34B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6" name="Textfeld 265">
              <a:extLst>
                <a:ext uri="{FF2B5EF4-FFF2-40B4-BE49-F238E27FC236}">
                  <a16:creationId xmlns:a16="http://schemas.microsoft.com/office/drawing/2014/main" id="{C7ADAA91-707C-7149-97BE-7852A331024F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67" name="Gerade Verbindung mit Pfeil 266">
              <a:extLst>
                <a:ext uri="{FF2B5EF4-FFF2-40B4-BE49-F238E27FC236}">
                  <a16:creationId xmlns:a16="http://schemas.microsoft.com/office/drawing/2014/main" id="{36AFF190-73A7-0B46-981F-21CCFEC55F40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9" name="Gruppieren 268">
            <a:extLst>
              <a:ext uri="{FF2B5EF4-FFF2-40B4-BE49-F238E27FC236}">
                <a16:creationId xmlns:a16="http://schemas.microsoft.com/office/drawing/2014/main" id="{8925EB47-D518-3345-80C0-45D811B08C01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270" name="Gruppieren 269">
              <a:extLst>
                <a:ext uri="{FF2B5EF4-FFF2-40B4-BE49-F238E27FC236}">
                  <a16:creationId xmlns:a16="http://schemas.microsoft.com/office/drawing/2014/main" id="{8A19748B-E1D3-5748-A1B9-266B6A7D387F}"/>
                </a:ext>
              </a:extLst>
            </p:cNvPr>
            <p:cNvGrpSpPr/>
            <p:nvPr/>
          </p:nvGrpSpPr>
          <p:grpSpPr>
            <a:xfrm>
              <a:off x="866052" y="1455249"/>
              <a:ext cx="6438789" cy="3143640"/>
              <a:chOff x="3193809" y="2571750"/>
              <a:chExt cx="2352916" cy="1148774"/>
            </a:xfrm>
          </p:grpSpPr>
          <p:sp>
            <p:nvSpPr>
              <p:cNvPr id="278" name="Rechteck 277">
                <a:extLst>
                  <a:ext uri="{FF2B5EF4-FFF2-40B4-BE49-F238E27FC236}">
                    <a16:creationId xmlns:a16="http://schemas.microsoft.com/office/drawing/2014/main" id="{7DCEB3FF-FE65-7F47-BE1D-0C35C3D93A61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280" name="Gerade Verbindung 279">
                <a:extLst>
                  <a:ext uri="{FF2B5EF4-FFF2-40B4-BE49-F238E27FC236}">
                    <a16:creationId xmlns:a16="http://schemas.microsoft.com/office/drawing/2014/main" id="{E8E7C593-8744-4F4C-B1B3-501F06610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Gerade Verbindung mit Pfeil 278">
                <a:extLst>
                  <a:ext uri="{FF2B5EF4-FFF2-40B4-BE49-F238E27FC236}">
                    <a16:creationId xmlns:a16="http://schemas.microsoft.com/office/drawing/2014/main" id="{2DEABBC7-0824-D042-ACA6-9034C0DDA4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Gerade Verbindung 280">
                <a:extLst>
                  <a:ext uri="{FF2B5EF4-FFF2-40B4-BE49-F238E27FC236}">
                    <a16:creationId xmlns:a16="http://schemas.microsoft.com/office/drawing/2014/main" id="{D5E6FAC9-67CD-AF4C-A182-6EB1A72941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Gerade Verbindung 281">
                <a:extLst>
                  <a:ext uri="{FF2B5EF4-FFF2-40B4-BE49-F238E27FC236}">
                    <a16:creationId xmlns:a16="http://schemas.microsoft.com/office/drawing/2014/main" id="{35326FE1-A318-BA42-B6A3-B7759A3FA0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3" name="Gruppieren 282">
                <a:extLst>
                  <a:ext uri="{FF2B5EF4-FFF2-40B4-BE49-F238E27FC236}">
                    <a16:creationId xmlns:a16="http://schemas.microsoft.com/office/drawing/2014/main" id="{E783D967-D7FC-C348-AFE5-9FC0FDC6792C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314" name="Oval 313">
                  <a:extLst>
                    <a:ext uri="{FF2B5EF4-FFF2-40B4-BE49-F238E27FC236}">
                      <a16:creationId xmlns:a16="http://schemas.microsoft.com/office/drawing/2014/main" id="{28916C42-96FE-2C44-9C5B-0EB926D61013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5" name="Textfeld 314">
                      <a:extLst>
                        <a:ext uri="{FF2B5EF4-FFF2-40B4-BE49-F238E27FC236}">
                          <a16:creationId xmlns:a16="http://schemas.microsoft.com/office/drawing/2014/main" id="{93701910-4F8D-9C42-AAAC-8683BEF0C5C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5" name="Textfeld 314">
                      <a:extLst>
                        <a:ext uri="{FF2B5EF4-FFF2-40B4-BE49-F238E27FC236}">
                          <a16:creationId xmlns:a16="http://schemas.microsoft.com/office/drawing/2014/main" id="{93701910-4F8D-9C42-AAAC-8683BEF0C5C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84" name="Gruppieren 283">
                <a:extLst>
                  <a:ext uri="{FF2B5EF4-FFF2-40B4-BE49-F238E27FC236}">
                    <a16:creationId xmlns:a16="http://schemas.microsoft.com/office/drawing/2014/main" id="{183BEEE6-D9BB-1E44-8225-B5CB29ED1949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312" name="Rechteck 311">
                  <a:extLst>
                    <a:ext uri="{FF2B5EF4-FFF2-40B4-BE49-F238E27FC236}">
                      <a16:creationId xmlns:a16="http://schemas.microsoft.com/office/drawing/2014/main" id="{73FEE598-1A81-B14D-9945-2BE54EB00FB6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13" name="Textfeld 312">
                  <a:extLst>
                    <a:ext uri="{FF2B5EF4-FFF2-40B4-BE49-F238E27FC236}">
                      <a16:creationId xmlns:a16="http://schemas.microsoft.com/office/drawing/2014/main" id="{9C5EB4FD-314B-8344-944D-6814E2843B1B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285" name="Gruppieren 284">
                <a:extLst>
                  <a:ext uri="{FF2B5EF4-FFF2-40B4-BE49-F238E27FC236}">
                    <a16:creationId xmlns:a16="http://schemas.microsoft.com/office/drawing/2014/main" id="{B2F61E2A-8981-704A-B181-9BE2BC36AD31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310" name="Oval 309">
                  <a:extLst>
                    <a:ext uri="{FF2B5EF4-FFF2-40B4-BE49-F238E27FC236}">
                      <a16:creationId xmlns:a16="http://schemas.microsoft.com/office/drawing/2014/main" id="{86A31F21-F6B0-C243-9743-75CAAB6EE345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11" name="Textfeld 310">
                      <a:extLst>
                        <a:ext uri="{FF2B5EF4-FFF2-40B4-BE49-F238E27FC236}">
                          <a16:creationId xmlns:a16="http://schemas.microsoft.com/office/drawing/2014/main" id="{9AD65965-1F6A-AB4D-AB8C-7AE52BDE147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11" name="Textfeld 310">
                      <a:extLst>
                        <a:ext uri="{FF2B5EF4-FFF2-40B4-BE49-F238E27FC236}">
                          <a16:creationId xmlns:a16="http://schemas.microsoft.com/office/drawing/2014/main" id="{9AD65965-1F6A-AB4D-AB8C-7AE52BDE147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86" name="Gerade Verbindung 285">
                <a:extLst>
                  <a:ext uri="{FF2B5EF4-FFF2-40B4-BE49-F238E27FC236}">
                    <a16:creationId xmlns:a16="http://schemas.microsoft.com/office/drawing/2014/main" id="{FE6E6ADB-B882-C547-9078-0AEF4F9304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5942"/>
                <a:ext cx="0" cy="441232"/>
              </a:xfrm>
              <a:prstGeom prst="line">
                <a:avLst/>
              </a:prstGeom>
              <a:ln w="3810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7" name="Gruppieren 286">
                <a:extLst>
                  <a:ext uri="{FF2B5EF4-FFF2-40B4-BE49-F238E27FC236}">
                    <a16:creationId xmlns:a16="http://schemas.microsoft.com/office/drawing/2014/main" id="{D39ECF8F-DE47-9E4E-A42E-74005BD8D61E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308" name="Rechteck 307">
                  <a:extLst>
                    <a:ext uri="{FF2B5EF4-FFF2-40B4-BE49-F238E27FC236}">
                      <a16:creationId xmlns:a16="http://schemas.microsoft.com/office/drawing/2014/main" id="{7C19A2B6-A5C8-CF43-ACD1-3F425EF84AD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9" name="Textfeld 308">
                  <a:extLst>
                    <a:ext uri="{FF2B5EF4-FFF2-40B4-BE49-F238E27FC236}">
                      <a16:creationId xmlns:a16="http://schemas.microsoft.com/office/drawing/2014/main" id="{A111DD42-8B41-6A40-B663-84ACC2EDC957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288" name="Gerade Verbindung mit Pfeil 287">
                <a:extLst>
                  <a:ext uri="{FF2B5EF4-FFF2-40B4-BE49-F238E27FC236}">
                    <a16:creationId xmlns:a16="http://schemas.microsoft.com/office/drawing/2014/main" id="{5B767DF6-A6AD-8542-A4CA-0FAFB9219F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053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9" name="Gruppieren 288">
                <a:extLst>
                  <a:ext uri="{FF2B5EF4-FFF2-40B4-BE49-F238E27FC236}">
                    <a16:creationId xmlns:a16="http://schemas.microsoft.com/office/drawing/2014/main" id="{B9964D3E-428D-9B4D-9742-A6EE50366A90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306" name="Rechteck 305">
                  <a:extLst>
                    <a:ext uri="{FF2B5EF4-FFF2-40B4-BE49-F238E27FC236}">
                      <a16:creationId xmlns:a16="http://schemas.microsoft.com/office/drawing/2014/main" id="{407536C2-08E7-B64A-A7BC-D91A2301026C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7" name="Textfeld 306">
                  <a:extLst>
                    <a:ext uri="{FF2B5EF4-FFF2-40B4-BE49-F238E27FC236}">
                      <a16:creationId xmlns:a16="http://schemas.microsoft.com/office/drawing/2014/main" id="{98D45DE0-602A-A54D-A7B2-71561C3E0A13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59EA6678-0EA0-4843-AE41-73657BC9D039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3330336B-4D29-524E-9511-CEB7C43B158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5" name="Textfeld 304">
                      <a:extLst>
                        <a:ext uri="{FF2B5EF4-FFF2-40B4-BE49-F238E27FC236}">
                          <a16:creationId xmlns:a16="http://schemas.microsoft.com/office/drawing/2014/main" id="{58B6E525-942D-8442-A2F2-3B3764F362F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5" name="Textfeld 304">
                      <a:extLst>
                        <a:ext uri="{FF2B5EF4-FFF2-40B4-BE49-F238E27FC236}">
                          <a16:creationId xmlns:a16="http://schemas.microsoft.com/office/drawing/2014/main" id="{58B6E525-942D-8442-A2F2-3B3764F362F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1" name="Gerade Verbindung 290">
                <a:extLst>
                  <a:ext uri="{FF2B5EF4-FFF2-40B4-BE49-F238E27FC236}">
                    <a16:creationId xmlns:a16="http://schemas.microsoft.com/office/drawing/2014/main" id="{2593969A-E750-8C4F-ADBF-F1FE03BAA1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Gerade Verbindung mit Pfeil 291">
                <a:extLst>
                  <a:ext uri="{FF2B5EF4-FFF2-40B4-BE49-F238E27FC236}">
                    <a16:creationId xmlns:a16="http://schemas.microsoft.com/office/drawing/2014/main" id="{A33B288B-8CD7-CE4B-887D-7635D2093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7FE2A0A8-8682-DF47-ADCD-25EDC02BACA6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302" name="Oval 301">
                  <a:extLst>
                    <a:ext uri="{FF2B5EF4-FFF2-40B4-BE49-F238E27FC236}">
                      <a16:creationId xmlns:a16="http://schemas.microsoft.com/office/drawing/2014/main" id="{248C9213-ACCC-3345-A3C1-5D7596699DB5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3" name="Textfeld 302">
                      <a:extLst>
                        <a:ext uri="{FF2B5EF4-FFF2-40B4-BE49-F238E27FC236}">
                          <a16:creationId xmlns:a16="http://schemas.microsoft.com/office/drawing/2014/main" id="{715D7B1E-4C26-5941-8955-59BDE9E8C5B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3" name="Textfeld 302">
                      <a:extLst>
                        <a:ext uri="{FF2B5EF4-FFF2-40B4-BE49-F238E27FC236}">
                          <a16:creationId xmlns:a16="http://schemas.microsoft.com/office/drawing/2014/main" id="{715D7B1E-4C26-5941-8955-59BDE9E8C5B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94" name="Gerade Verbindung 293">
                <a:extLst>
                  <a:ext uri="{FF2B5EF4-FFF2-40B4-BE49-F238E27FC236}">
                    <a16:creationId xmlns:a16="http://schemas.microsoft.com/office/drawing/2014/main" id="{6DF26D8F-2407-3947-AFBF-605E8908FF3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108549" y="2740390"/>
                <a:ext cx="1" cy="763857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5" name="Gruppieren 294">
                <a:extLst>
                  <a:ext uri="{FF2B5EF4-FFF2-40B4-BE49-F238E27FC236}">
                    <a16:creationId xmlns:a16="http://schemas.microsoft.com/office/drawing/2014/main" id="{6DD0F218-BF5C-8B4F-BE6D-FD875523528F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300" name="Oval 299">
                  <a:extLst>
                    <a:ext uri="{FF2B5EF4-FFF2-40B4-BE49-F238E27FC236}">
                      <a16:creationId xmlns:a16="http://schemas.microsoft.com/office/drawing/2014/main" id="{3BFDE984-C5CC-D341-B2A3-D610D2C2534A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01" name="Textfeld 300">
                      <a:extLst>
                        <a:ext uri="{FF2B5EF4-FFF2-40B4-BE49-F238E27FC236}">
                          <a16:creationId xmlns:a16="http://schemas.microsoft.com/office/drawing/2014/main" id="{87AB45EF-6653-1D48-ACE7-084B0CEF294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1" name="Textfeld 300">
                      <a:extLst>
                        <a:ext uri="{FF2B5EF4-FFF2-40B4-BE49-F238E27FC236}">
                          <a16:creationId xmlns:a16="http://schemas.microsoft.com/office/drawing/2014/main" id="{87AB45EF-6653-1D48-ACE7-084B0CEF294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8FEF4E9B-39CF-F84E-9F08-4203CD6E1EF3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298" name="Rechteck 297">
                  <a:extLst>
                    <a:ext uri="{FF2B5EF4-FFF2-40B4-BE49-F238E27FC236}">
                      <a16:creationId xmlns:a16="http://schemas.microsoft.com/office/drawing/2014/main" id="{9D2610F5-CAD2-6F45-BFBB-CA7C2F76A4DE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299" name="Textfeld 298">
                  <a:extLst>
                    <a:ext uri="{FF2B5EF4-FFF2-40B4-BE49-F238E27FC236}">
                      <a16:creationId xmlns:a16="http://schemas.microsoft.com/office/drawing/2014/main" id="{AF720CC5-45FF-EE43-98C1-BD54526E6DE7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297" name="Gerade Verbindung mit Pfeil 296">
                <a:extLst>
                  <a:ext uri="{FF2B5EF4-FFF2-40B4-BE49-F238E27FC236}">
                    <a16:creationId xmlns:a16="http://schemas.microsoft.com/office/drawing/2014/main" id="{9750B3B3-489B-384D-8E0A-BE8A390AC6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6" name="Gerade Verbindung 275">
              <a:extLst>
                <a:ext uri="{FF2B5EF4-FFF2-40B4-BE49-F238E27FC236}">
                  <a16:creationId xmlns:a16="http://schemas.microsoft.com/office/drawing/2014/main" id="{48E7612D-2C9D-5844-8A0A-6B68697934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bg1">
                  <a:alpha val="50000"/>
                </a:schemeClr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1" name="Textfeld 270">
                  <a:extLst>
                    <a:ext uri="{FF2B5EF4-FFF2-40B4-BE49-F238E27FC236}">
                      <a16:creationId xmlns:a16="http://schemas.microsoft.com/office/drawing/2014/main" id="{9A2CE7E9-B7B4-6644-ACC4-8CC1D2D1B552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1" name="Textfeld 270">
                  <a:extLst>
                    <a:ext uri="{FF2B5EF4-FFF2-40B4-BE49-F238E27FC236}">
                      <a16:creationId xmlns:a16="http://schemas.microsoft.com/office/drawing/2014/main" id="{9A2CE7E9-B7B4-6644-ACC4-8CC1D2D1B5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2" name="Textfeld 271">
                  <a:extLst>
                    <a:ext uri="{FF2B5EF4-FFF2-40B4-BE49-F238E27FC236}">
                      <a16:creationId xmlns:a16="http://schemas.microsoft.com/office/drawing/2014/main" id="{095EBF72-244A-B741-BDF4-A68F53F59CD9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2" name="Textfeld 271">
                  <a:extLst>
                    <a:ext uri="{FF2B5EF4-FFF2-40B4-BE49-F238E27FC236}">
                      <a16:creationId xmlns:a16="http://schemas.microsoft.com/office/drawing/2014/main" id="{095EBF72-244A-B741-BDF4-A68F53F59C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3" name="Textfeld 272">
                  <a:extLst>
                    <a:ext uri="{FF2B5EF4-FFF2-40B4-BE49-F238E27FC236}">
                      <a16:creationId xmlns:a16="http://schemas.microsoft.com/office/drawing/2014/main" id="{5F29AE46-4DF8-9B49-ADBC-DB0C48F7C014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3" name="Textfeld 272">
                  <a:extLst>
                    <a:ext uri="{FF2B5EF4-FFF2-40B4-BE49-F238E27FC236}">
                      <a16:creationId xmlns:a16="http://schemas.microsoft.com/office/drawing/2014/main" id="{5F29AE46-4DF8-9B49-ADBC-DB0C48F7C0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feld 273">
                  <a:extLst>
                    <a:ext uri="{FF2B5EF4-FFF2-40B4-BE49-F238E27FC236}">
                      <a16:creationId xmlns:a16="http://schemas.microsoft.com/office/drawing/2014/main" id="{776C1A7C-C72A-F945-84A4-EE138B27C7E8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4" name="Textfeld 273">
                  <a:extLst>
                    <a:ext uri="{FF2B5EF4-FFF2-40B4-BE49-F238E27FC236}">
                      <a16:creationId xmlns:a16="http://schemas.microsoft.com/office/drawing/2014/main" id="{776C1A7C-C72A-F945-84A4-EE138B27C7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5" name="Textfeld 274">
                  <a:extLst>
                    <a:ext uri="{FF2B5EF4-FFF2-40B4-BE49-F238E27FC236}">
                      <a16:creationId xmlns:a16="http://schemas.microsoft.com/office/drawing/2014/main" id="{DDC418EE-2954-FD4E-A4CC-F1A187BA5234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5" name="Textfeld 274">
                  <a:extLst>
                    <a:ext uri="{FF2B5EF4-FFF2-40B4-BE49-F238E27FC236}">
                      <a16:creationId xmlns:a16="http://schemas.microsoft.com/office/drawing/2014/main" id="{DDC418EE-2954-FD4E-A4CC-F1A187BA52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BD16CD84-28C7-054A-90DC-6502EF3A44B6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7" name="Textfeld 276">
                  <a:extLst>
                    <a:ext uri="{FF2B5EF4-FFF2-40B4-BE49-F238E27FC236}">
                      <a16:creationId xmlns:a16="http://schemas.microsoft.com/office/drawing/2014/main" id="{BD16CD84-28C7-054A-90DC-6502EF3A44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9" name="Gerade Verbindung 108">
            <a:extLst>
              <a:ext uri="{FF2B5EF4-FFF2-40B4-BE49-F238E27FC236}">
                <a16:creationId xmlns:a16="http://schemas.microsoft.com/office/drawing/2014/main" id="{1EDB9F02-4269-3142-AA33-332F6F00D79F}"/>
              </a:ext>
            </a:extLst>
          </p:cNvPr>
          <p:cNvCxnSpPr>
            <a:cxnSpLocks/>
          </p:cNvCxnSpPr>
          <p:nvPr/>
        </p:nvCxnSpPr>
        <p:spPr>
          <a:xfrm flipV="1">
            <a:off x="3788897" y="3406223"/>
            <a:ext cx="0" cy="309264"/>
          </a:xfrm>
          <a:prstGeom prst="line">
            <a:avLst/>
          </a:prstGeom>
          <a:ln w="38100">
            <a:solidFill>
              <a:schemeClr val="bg1">
                <a:alpha val="50000"/>
              </a:schemeClr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762D7CD8-51FF-0844-9C22-B41B5AD29C62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6" name="Textfeld 315">
                <a:extLst>
                  <a:ext uri="{FF2B5EF4-FFF2-40B4-BE49-F238E27FC236}">
                    <a16:creationId xmlns:a16="http://schemas.microsoft.com/office/drawing/2014/main" id="{762D7CD8-51FF-0844-9C22-B41B5AD29C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88CB3D57-0DF6-8440-A823-A8EF477F237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7" name="Textfeld 316">
                <a:extLst>
                  <a:ext uri="{FF2B5EF4-FFF2-40B4-BE49-F238E27FC236}">
                    <a16:creationId xmlns:a16="http://schemas.microsoft.com/office/drawing/2014/main" id="{88CB3D57-0DF6-8440-A823-A8EF477F2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9" name="Textfeld 318">
                <a:extLst>
                  <a:ext uri="{FF2B5EF4-FFF2-40B4-BE49-F238E27FC236}">
                    <a16:creationId xmlns:a16="http://schemas.microsoft.com/office/drawing/2014/main" id="{A2651877-BC26-BC46-9D5B-B1FD9776451B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19" name="Textfeld 318">
                <a:extLst>
                  <a:ext uri="{FF2B5EF4-FFF2-40B4-BE49-F238E27FC236}">
                    <a16:creationId xmlns:a16="http://schemas.microsoft.com/office/drawing/2014/main" id="{A2651877-BC26-BC46-9D5B-B1FD97764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0" name="Gruppieren 319">
            <a:extLst>
              <a:ext uri="{FF2B5EF4-FFF2-40B4-BE49-F238E27FC236}">
                <a16:creationId xmlns:a16="http://schemas.microsoft.com/office/drawing/2014/main" id="{3B951C10-3D54-9642-809D-1E1BE6B8EDD1}"/>
              </a:ext>
            </a:extLst>
          </p:cNvPr>
          <p:cNvGrpSpPr/>
          <p:nvPr/>
        </p:nvGrpSpPr>
        <p:grpSpPr>
          <a:xfrm>
            <a:off x="5971846" y="1779303"/>
            <a:ext cx="211587" cy="64709"/>
            <a:chOff x="5971846" y="1962183"/>
            <a:chExt cx="211587" cy="64709"/>
          </a:xfrm>
        </p:grpSpPr>
        <p:cxnSp>
          <p:nvCxnSpPr>
            <p:cNvPr id="321" name="Gerade Verbindung 320">
              <a:extLst>
                <a:ext uri="{FF2B5EF4-FFF2-40B4-BE49-F238E27FC236}">
                  <a16:creationId xmlns:a16="http://schemas.microsoft.com/office/drawing/2014/main" id="{BB6661B8-6384-BD44-8A66-BB461DBD9F9E}"/>
                </a:ext>
              </a:extLst>
            </p:cNvPr>
            <p:cNvCxnSpPr/>
            <p:nvPr/>
          </p:nvCxnSpPr>
          <p:spPr>
            <a:xfrm>
              <a:off x="5971846" y="2026892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Gerade Verbindung 321">
              <a:extLst>
                <a:ext uri="{FF2B5EF4-FFF2-40B4-BE49-F238E27FC236}">
                  <a16:creationId xmlns:a16="http://schemas.microsoft.com/office/drawing/2014/main" id="{5F27698F-D937-0749-8546-8E195DF074C8}"/>
                </a:ext>
              </a:extLst>
            </p:cNvPr>
            <p:cNvCxnSpPr/>
            <p:nvPr/>
          </p:nvCxnSpPr>
          <p:spPr>
            <a:xfrm>
              <a:off x="5971846" y="1962183"/>
              <a:ext cx="211587" cy="0"/>
            </a:xfrm>
            <a:prstGeom prst="line">
              <a:avLst/>
            </a:prstGeom>
            <a:ln w="25400">
              <a:solidFill>
                <a:srgbClr val="47FFD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86F2B028-1FA1-1447-84EB-930CE59EE748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4" name="Textfeld 323">
                <a:extLst>
                  <a:ext uri="{FF2B5EF4-FFF2-40B4-BE49-F238E27FC236}">
                    <a16:creationId xmlns:a16="http://schemas.microsoft.com/office/drawing/2014/main" id="{86F2B028-1FA1-1447-84EB-930CE59EE7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7" name="Gerade Verbindung 106">
            <a:extLst>
              <a:ext uri="{FF2B5EF4-FFF2-40B4-BE49-F238E27FC236}">
                <a16:creationId xmlns:a16="http://schemas.microsoft.com/office/drawing/2014/main" id="{019785E0-6F21-0240-B336-63494E1B7E5C}"/>
              </a:ext>
            </a:extLst>
          </p:cNvPr>
          <p:cNvCxnSpPr>
            <a:cxnSpLocks/>
          </p:cNvCxnSpPr>
          <p:nvPr/>
        </p:nvCxnSpPr>
        <p:spPr>
          <a:xfrm flipV="1">
            <a:off x="2847908" y="2596457"/>
            <a:ext cx="0" cy="34920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D1E42950-80F4-9749-A59D-5CB933C63232}"/>
              </a:ext>
            </a:extLst>
          </p:cNvPr>
          <p:cNvCxnSpPr>
            <a:cxnSpLocks/>
          </p:cNvCxnSpPr>
          <p:nvPr/>
        </p:nvCxnSpPr>
        <p:spPr>
          <a:xfrm flipH="1">
            <a:off x="5962811" y="1809499"/>
            <a:ext cx="22062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EEE63BE1-EA2C-D549-879F-94D2279DCABD}"/>
                  </a:ext>
                </a:extLst>
              </p:cNvPr>
              <p:cNvSpPr txBox="1"/>
              <p:nvPr/>
            </p:nvSpPr>
            <p:spPr>
              <a:xfrm>
                <a:off x="6965596" y="1418939"/>
                <a:ext cx="2125863" cy="2466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Update </a:t>
                </a:r>
                <a:r>
                  <a:rPr lang="de-DE" b="1" dirty="0" err="1">
                    <a:solidFill>
                      <a:schemeClr val="bg1"/>
                    </a:solidFill>
                  </a:rPr>
                  <a:t>Cell</a:t>
                </a:r>
                <a:r>
                  <a:rPr lang="de-DE" b="1" dirty="0">
                    <a:solidFill>
                      <a:schemeClr val="bg1"/>
                    </a:solidFill>
                  </a:rPr>
                  <a:t> State</a:t>
                </a: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Nun beginnt der eigentliche „Schreibvorgang“. Das LSTM weiß nun, dass </a:t>
                </a:r>
                <a:r>
                  <a:rPr lang="de-DE" dirty="0" err="1">
                    <a:solidFill>
                      <a:schemeClr val="bg1"/>
                    </a:solidFill>
                  </a:rPr>
                  <a:t>Alice‘s</a:t>
                </a:r>
                <a:r>
                  <a:rPr lang="de-DE" dirty="0">
                    <a:solidFill>
                      <a:schemeClr val="bg1"/>
                    </a:solidFill>
                  </a:rPr>
                  <a:t> Orangen wichtiger sind.</a:t>
                </a:r>
              </a:p>
            </p:txBody>
          </p:sp>
        </mc:Choice>
        <mc:Fallback xmlns="">
          <p:sp>
            <p:nvSpPr>
              <p:cNvPr id="127" name="Textfeld 126">
                <a:extLst>
                  <a:ext uri="{FF2B5EF4-FFF2-40B4-BE49-F238E27FC236}">
                    <a16:creationId xmlns:a16="http://schemas.microsoft.com/office/drawing/2014/main" id="{EEE63BE1-EA2C-D549-879F-94D2279DCA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596" y="1418939"/>
                <a:ext cx="2125863" cy="2466637"/>
              </a:xfrm>
              <a:prstGeom prst="rect">
                <a:avLst/>
              </a:prstGeom>
              <a:blipFill>
                <a:blip r:embed="rId18"/>
                <a:stretch>
                  <a:fillRect l="-592" t="-513" b="-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" name="Textfeld 129">
            <a:extLst>
              <a:ext uri="{FF2B5EF4-FFF2-40B4-BE49-F238E27FC236}">
                <a16:creationId xmlns:a16="http://schemas.microsoft.com/office/drawing/2014/main" id="{908C7FB4-5AFE-BC4B-82B7-4AFA827DF196}"/>
              </a:ext>
            </a:extLst>
          </p:cNvPr>
          <p:cNvSpPr txBox="1"/>
          <p:nvPr/>
        </p:nvSpPr>
        <p:spPr>
          <a:xfrm>
            <a:off x="1069095" y="4540968"/>
            <a:ext cx="75360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“Alice mag </a:t>
            </a:r>
            <a:r>
              <a:rPr lang="en-GB" dirty="0" err="1">
                <a:solidFill>
                  <a:schemeClr val="bg1"/>
                </a:solidFill>
              </a:rPr>
              <a:t>Orangen</a:t>
            </a:r>
            <a:r>
              <a:rPr lang="en-GB" dirty="0">
                <a:solidFill>
                  <a:schemeClr val="bg1"/>
                </a:solidFill>
              </a:rPr>
              <a:t>. Bob mag </a:t>
            </a:r>
            <a:r>
              <a:rPr lang="en-GB" dirty="0" err="1">
                <a:solidFill>
                  <a:schemeClr val="bg1"/>
                </a:solidFill>
              </a:rPr>
              <a:t>Äpfel</a:t>
            </a:r>
            <a:r>
              <a:rPr lang="en-GB" dirty="0">
                <a:solidFill>
                  <a:schemeClr val="bg1"/>
                </a:solidFill>
              </a:rPr>
              <a:t>.” – </a:t>
            </a:r>
            <a:r>
              <a:rPr lang="en-GB" dirty="0" err="1">
                <a:solidFill>
                  <a:schemeClr val="bg1"/>
                </a:solidFill>
              </a:rPr>
              <a:t>Überschreibe</a:t>
            </a:r>
            <a:r>
              <a:rPr lang="en-GB" dirty="0">
                <a:solidFill>
                  <a:schemeClr val="bg1"/>
                </a:solidFill>
              </a:rPr>
              <a:t> nun den Cell State </a:t>
            </a:r>
            <a:r>
              <a:rPr lang="en-GB" dirty="0" err="1">
                <a:solidFill>
                  <a:schemeClr val="bg1"/>
                </a:solidFill>
              </a:rPr>
              <a:t>mit</a:t>
            </a:r>
            <a:r>
              <a:rPr lang="en-GB" dirty="0">
                <a:solidFill>
                  <a:schemeClr val="bg1"/>
                </a:solidFill>
              </a:rPr>
              <a:t> der </a:t>
            </a:r>
            <a:r>
              <a:rPr lang="en-GB" dirty="0" err="1">
                <a:solidFill>
                  <a:schemeClr val="bg1"/>
                </a:solidFill>
              </a:rPr>
              <a:t>neuen</a:t>
            </a:r>
            <a:r>
              <a:rPr lang="en-GB" dirty="0">
                <a:solidFill>
                  <a:schemeClr val="bg1"/>
                </a:solidFill>
              </a:rPr>
              <a:t> Info.</a:t>
            </a:r>
          </a:p>
        </p:txBody>
      </p:sp>
      <p:sp>
        <p:nvSpPr>
          <p:cNvPr id="131" name="Dreieck 130">
            <a:extLst>
              <a:ext uri="{FF2B5EF4-FFF2-40B4-BE49-F238E27FC236}">
                <a16:creationId xmlns:a16="http://schemas.microsoft.com/office/drawing/2014/main" id="{CE7C653E-B433-9F46-8F23-7BC6C417E7B9}"/>
              </a:ext>
            </a:extLst>
          </p:cNvPr>
          <p:cNvSpPr/>
          <p:nvPr/>
        </p:nvSpPr>
        <p:spPr>
          <a:xfrm rot="5400000">
            <a:off x="848200" y="4610036"/>
            <a:ext cx="206878" cy="169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Titel 3">
            <a:extLst>
              <a:ext uri="{FF2B5EF4-FFF2-40B4-BE49-F238E27FC236}">
                <a16:creationId xmlns:a16="http://schemas.microsoft.com/office/drawing/2014/main" id="{3219A572-01F7-BD4B-B231-86AC4816A43E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</p:spTree>
    <p:extLst>
      <p:ext uri="{BB962C8B-B14F-4D97-AF65-F5344CB8AC3E}">
        <p14:creationId xmlns:p14="http://schemas.microsoft.com/office/powerpoint/2010/main" val="29782658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el 3">
            <a:extLst>
              <a:ext uri="{FF2B5EF4-FFF2-40B4-BE49-F238E27FC236}">
                <a16:creationId xmlns:a16="http://schemas.microsoft.com/office/drawing/2014/main" id="{368C6B52-93BC-4D44-B121-AC20970C95C7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C8102C1-B15A-E748-897F-BFE0C2F779F8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6D302B9-462C-204A-AD1C-4C902918378D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7D7269E-914E-DC47-B885-B94887AB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715B1DC-35F9-B444-BFA9-86EB52AA44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F657F789-A092-DF4D-9733-5C5F64714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94597D6-DA94-304E-B65A-8A63909E1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1692B-7E1F-D744-85B9-19DD18757A85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0C7667-79E3-0244-898A-D93BA4218584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E0BD196-EEDC-504C-9E54-E4153E6C0C5E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214415-FADD-E54D-A740-EED6AE0D86D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987398-182C-B842-B005-1D87144C390B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BCBDA0-23CA-5A4B-A49E-338E00F380D6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1A958434-F531-9448-8527-7F1D1079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FC6CDE6B-0E33-DF41-AFA8-DBB088394B07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D5CEC8-144D-1843-979D-AEBE9083868B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68439E3-3F19-DD42-8654-5B74C7E2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8163F57-A2B3-584E-AAE0-ADEF81C4D058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5C7EDA5-8302-A849-AD28-6BC460B13B26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0D88C2-90D6-6241-B977-B90CB356AFB5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E9CCD2-F094-904C-8BB1-71FA93BE2B4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328B7E72-11BE-0049-82FA-29669494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D1A9E1FC-7797-8B40-81CF-F9BE5223DC20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F5C925-847D-5245-802A-C576066C3D73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BFB834F-9C31-664C-89D0-3F3D752CB528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C024B77E-9BE7-C84D-9C24-805153C85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9A134-1751-2547-946B-2484866E403F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5977E6A-13E1-C644-8176-1B693C7CA347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987CF8CF-DB8B-A549-9E4C-C9839D26AE10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BD68CF0-90F6-3A4B-897E-4FAF04533D8C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6CDFE8-794C-5A41-B72E-83FDE5BB5FD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3160A6-CEE4-554D-B526-790431790AF8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3C71D325-B410-474B-B5F7-25C5C3A016FA}"/>
                </a:ext>
              </a:extLst>
            </p:cNvPr>
            <p:cNvGrpSpPr/>
            <p:nvPr/>
          </p:nvGrpSpPr>
          <p:grpSpPr>
            <a:xfrm>
              <a:off x="866052" y="1455252"/>
              <a:ext cx="6438789" cy="3143641"/>
              <a:chOff x="3193809" y="2571750"/>
              <a:chExt cx="2352916" cy="1148774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3C90E6-AD04-134A-93A2-B06D476A636E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9FE6FAA2-E81B-C449-942B-90A6CD797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D02A91BE-7031-EA48-8068-A3754E1AD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70C15935-4A80-384D-AE6B-CFEEF91A7E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28C1E7DB-ECD3-A041-A3D1-7919F25CC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0B059FD0-923E-2E43-8892-7E8DA88C96D8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16B020E-FB75-CA47-A3C4-BBC627DF8B0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0425FF68-D12B-0B4E-9945-097E12CEA6A0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6528C513-F072-4349-B2AD-5D615273CAB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8498DF97-AD20-764F-9A97-A69F20F68D01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BE78616B-2F0C-F14A-A0CB-3360C68B38CC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B73BE6A-2E04-4C48-951A-FCEBECD5949F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0C9C2212-56C7-104D-8933-E3B051F9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4781"/>
                <a:ext cx="583" cy="686450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46EE363C-B1C2-974F-9D00-3550AF3095EA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861C8A47-0408-3D40-84A7-6C4335D8E411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A160CF7-56AB-6741-8FC9-B4AD849521EB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22066169-986F-FE41-827E-8B2386BD8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053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3076695B-48B8-D949-84E4-621F719835F2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95" name="Rechteck 94">
                  <a:extLst>
                    <a:ext uri="{FF2B5EF4-FFF2-40B4-BE49-F238E27FC236}">
                      <a16:creationId xmlns:a16="http://schemas.microsoft.com/office/drawing/2014/main" id="{8FC7BF99-3C3A-2B46-8FF6-FE3B96444EC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2236CF46-90F5-AE4C-8430-2E16734288C4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B0AB4A49-51CC-DA41-AFFF-054BD56D14A8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6C6611-FCB1-7C41-9E9D-4C08F23B7259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CCE5D463-C385-F846-881F-07543DADB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A8C4EC1-0CA2-704C-95EF-69A55C265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CA338EC8-77B4-A54A-A670-FD006316F2F0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257AB6A-079F-DF4E-8841-3F3EC6554478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42A3B7A3-3DD4-A14F-A09F-E9D661FBA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8550" y="2731887"/>
                <a:ext cx="0" cy="7671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199FF372-8564-F443-A256-B03ADE4D1096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9EC386B-D1F5-6C41-A290-DEF4BFADF2CB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9373B7F8-87FC-0242-902E-5B793D59DFA5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09FDF2D4-F1FE-E543-BB52-EEAFD51AB6C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44C7101F-58CE-5244-84B3-0F24357C8461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3A67E638-629D-3F4D-8057-81FAE8BEC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BA6118FC-52B7-BD41-99D9-64A28FF5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0F14FA47-7155-9A4B-B680-FED28FE24956}"/>
              </a:ext>
            </a:extLst>
          </p:cNvPr>
          <p:cNvCxnSpPr>
            <a:cxnSpLocks/>
          </p:cNvCxnSpPr>
          <p:nvPr/>
        </p:nvCxnSpPr>
        <p:spPr>
          <a:xfrm flipV="1">
            <a:off x="1885296" y="3696723"/>
            <a:ext cx="0" cy="551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/>
              <p:nvPr/>
            </p:nvSpPr>
            <p:spPr>
              <a:xfrm>
                <a:off x="6976266" y="1416618"/>
                <a:ext cx="193425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Output</a:t>
                </a: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„Apfel“ ist das neue Output. Im aktuellen </a:t>
                </a:r>
                <a:r>
                  <a:rPr lang="de-DE" dirty="0" err="1">
                    <a:solidFill>
                      <a:schemeClr val="bg1"/>
                    </a:solidFill>
                  </a:rPr>
                  <a:t>Cell</a:t>
                </a:r>
                <a:r>
                  <a:rPr lang="de-DE" dirty="0">
                    <a:solidFill>
                      <a:schemeClr val="bg1"/>
                    </a:solidFill>
                  </a:rPr>
                  <a:t> State befindet sich nun die Apfel Information (oder vielleicht ist auch bereits etwas wichtiger).</a:t>
                </a:r>
                <a:endParaRPr lang="de-D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266" y="1416618"/>
                <a:ext cx="1934256" cy="2893100"/>
              </a:xfrm>
              <a:prstGeom prst="rect">
                <a:avLst/>
              </a:prstGeom>
              <a:blipFill>
                <a:blip r:embed="rId18"/>
                <a:stretch>
                  <a:fillRect l="-649" t="-439" b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feld 112">
            <a:extLst>
              <a:ext uri="{FF2B5EF4-FFF2-40B4-BE49-F238E27FC236}">
                <a16:creationId xmlns:a16="http://schemas.microsoft.com/office/drawing/2014/main" id="{84390B4B-116D-1A4F-8B61-A050FC1D3B5D}"/>
              </a:ext>
            </a:extLst>
          </p:cNvPr>
          <p:cNvSpPr txBox="1"/>
          <p:nvPr/>
        </p:nvSpPr>
        <p:spPr>
          <a:xfrm>
            <a:off x="1069095" y="4473593"/>
            <a:ext cx="494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”Bob mag </a:t>
            </a:r>
            <a:r>
              <a:rPr lang="en-GB" i="1" dirty="0" err="1">
                <a:solidFill>
                  <a:schemeClr val="bg1"/>
                </a:solidFill>
              </a:rPr>
              <a:t>Äpfel</a:t>
            </a:r>
            <a:r>
              <a:rPr lang="en-GB" i="1" dirty="0">
                <a:solidFill>
                  <a:schemeClr val="bg1"/>
                </a:solidFill>
              </a:rPr>
              <a:t>. </a:t>
            </a:r>
            <a:r>
              <a:rPr lang="en-GB" i="1" dirty="0" err="1">
                <a:solidFill>
                  <a:schemeClr val="bg1"/>
                </a:solidFill>
              </a:rPr>
              <a:t>Er</a:t>
            </a:r>
            <a:r>
              <a:rPr lang="en-GB" i="1" dirty="0">
                <a:solidFill>
                  <a:schemeClr val="bg1"/>
                </a:solidFill>
              </a:rPr>
              <a:t> hat hunger, also </a:t>
            </a:r>
            <a:r>
              <a:rPr lang="en-GB" i="1" dirty="0" err="1">
                <a:solidFill>
                  <a:schemeClr val="bg1"/>
                </a:solidFill>
              </a:rPr>
              <a:t>isst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er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einen</a:t>
            </a:r>
            <a:r>
              <a:rPr lang="en-GB" i="1" dirty="0">
                <a:solidFill>
                  <a:schemeClr val="bg1"/>
                </a:solidFill>
              </a:rPr>
              <a:t>  </a:t>
            </a:r>
            <a:r>
              <a:rPr lang="en-GB" sz="2000" b="1" i="1" dirty="0" err="1">
                <a:solidFill>
                  <a:schemeClr val="accent1"/>
                </a:solidFill>
              </a:rPr>
              <a:t>Apfel</a:t>
            </a:r>
            <a:r>
              <a:rPr lang="en-GB" i="1" dirty="0">
                <a:solidFill>
                  <a:schemeClr val="bg1"/>
                </a:solidFill>
              </a:rPr>
              <a:t> .”</a:t>
            </a:r>
          </a:p>
        </p:txBody>
      </p:sp>
      <p:sp>
        <p:nvSpPr>
          <p:cNvPr id="116" name="Dreieck 115">
            <a:extLst>
              <a:ext uri="{FF2B5EF4-FFF2-40B4-BE49-F238E27FC236}">
                <a16:creationId xmlns:a16="http://schemas.microsoft.com/office/drawing/2014/main" id="{60A8AFB6-511E-1B41-A4E0-FC14C8791474}"/>
              </a:ext>
            </a:extLst>
          </p:cNvPr>
          <p:cNvSpPr/>
          <p:nvPr/>
        </p:nvSpPr>
        <p:spPr>
          <a:xfrm rot="5400000">
            <a:off x="848200" y="4610036"/>
            <a:ext cx="206878" cy="169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146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itel 3">
            <a:extLst>
              <a:ext uri="{FF2B5EF4-FFF2-40B4-BE49-F238E27FC236}">
                <a16:creationId xmlns:a16="http://schemas.microsoft.com/office/drawing/2014/main" id="{368C6B52-93BC-4D44-B121-AC20970C95C7}"/>
              </a:ext>
            </a:extLst>
          </p:cNvPr>
          <p:cNvSpPr txBox="1">
            <a:spLocks/>
          </p:cNvSpPr>
          <p:nvPr/>
        </p:nvSpPr>
        <p:spPr>
          <a:xfrm>
            <a:off x="311700" y="289281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en-GB" dirty="0"/>
              <a:t>ARCHITEKTUR</a:t>
            </a:r>
          </a:p>
        </p:txBody>
      </p:sp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0" name="Gruppieren 39">
            <a:extLst>
              <a:ext uri="{FF2B5EF4-FFF2-40B4-BE49-F238E27FC236}">
                <a16:creationId xmlns:a16="http://schemas.microsoft.com/office/drawing/2014/main" id="{3C8102C1-B15A-E748-897F-BFE0C2F779F8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41" name="Rechteck 40">
              <a:extLst>
                <a:ext uri="{FF2B5EF4-FFF2-40B4-BE49-F238E27FC236}">
                  <a16:creationId xmlns:a16="http://schemas.microsoft.com/office/drawing/2014/main" id="{36D302B9-462C-204A-AD1C-4C902918378D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97D7269E-914E-DC47-B885-B94887AB5091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Gerade Verbindung 42">
              <a:extLst>
                <a:ext uri="{FF2B5EF4-FFF2-40B4-BE49-F238E27FC236}">
                  <a16:creationId xmlns:a16="http://schemas.microsoft.com/office/drawing/2014/main" id="{F715B1DC-35F9-B444-BFA9-86EB52AA44E8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Gerade Verbindung 43">
              <a:extLst>
                <a:ext uri="{FF2B5EF4-FFF2-40B4-BE49-F238E27FC236}">
                  <a16:creationId xmlns:a16="http://schemas.microsoft.com/office/drawing/2014/main" id="{F657F789-A092-DF4D-9733-5C5F64714F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094597D6-DA94-304E-B65A-8A63909E12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741692B-7E1F-D744-85B9-19DD18757A85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F10C7667-79E3-0244-898A-D93BA4218584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8" name="Rechteck 47">
              <a:extLst>
                <a:ext uri="{FF2B5EF4-FFF2-40B4-BE49-F238E27FC236}">
                  <a16:creationId xmlns:a16="http://schemas.microsoft.com/office/drawing/2014/main" id="{5E0BD196-EEDC-504C-9E54-E4153E6C0C5E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Textfeld 48">
              <a:extLst>
                <a:ext uri="{FF2B5EF4-FFF2-40B4-BE49-F238E27FC236}">
                  <a16:creationId xmlns:a16="http://schemas.microsoft.com/office/drawing/2014/main" id="{17214415-FADD-E54D-A740-EED6AE0D86DE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7987398-182C-B842-B005-1D87144C390B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1" name="Textfeld 50">
              <a:extLst>
                <a:ext uri="{FF2B5EF4-FFF2-40B4-BE49-F238E27FC236}">
                  <a16:creationId xmlns:a16="http://schemas.microsoft.com/office/drawing/2014/main" id="{D2BCBDA0-23CA-5A4B-A49E-338E00F380D6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1A958434-F531-9448-8527-7F1D1079DB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FC6CDE6B-0E33-DF41-AFA8-DBB088394B07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Textfeld 53">
              <a:extLst>
                <a:ext uri="{FF2B5EF4-FFF2-40B4-BE49-F238E27FC236}">
                  <a16:creationId xmlns:a16="http://schemas.microsoft.com/office/drawing/2014/main" id="{B8D5CEC8-144D-1843-979D-AEBE9083868B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55" name="Gerade Verbindung mit Pfeil 54">
              <a:extLst>
                <a:ext uri="{FF2B5EF4-FFF2-40B4-BE49-F238E27FC236}">
                  <a16:creationId xmlns:a16="http://schemas.microsoft.com/office/drawing/2014/main" id="{F68439E3-3F19-DD42-8654-5B74C7E241BC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A8163F57-A2B3-584E-AAE0-ADEF81C4D058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Textfeld 56">
              <a:extLst>
                <a:ext uri="{FF2B5EF4-FFF2-40B4-BE49-F238E27FC236}">
                  <a16:creationId xmlns:a16="http://schemas.microsoft.com/office/drawing/2014/main" id="{A5C7EDA5-8302-A849-AD28-6BC460B13B26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20D88C2-90D6-6241-B977-B90CB356AFB5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17E9CCD2-F094-904C-8BB1-71FA93BE2B4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0" name="Gerade Verbindung 59">
              <a:extLst>
                <a:ext uri="{FF2B5EF4-FFF2-40B4-BE49-F238E27FC236}">
                  <a16:creationId xmlns:a16="http://schemas.microsoft.com/office/drawing/2014/main" id="{328B7E72-11BE-0049-82FA-29669494E1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D1A9E1FC-7797-8B40-81CF-F9BE5223DC20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5F5C925-847D-5245-802A-C576066C3D73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DBFB834F-9C31-664C-89D0-3F3D752CB528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C024B77E-9BE7-C84D-9C24-805153C85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B919A134-1751-2547-946B-2484866E403F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6" name="Textfeld 65">
              <a:extLst>
                <a:ext uri="{FF2B5EF4-FFF2-40B4-BE49-F238E27FC236}">
                  <a16:creationId xmlns:a16="http://schemas.microsoft.com/office/drawing/2014/main" id="{F5977E6A-13E1-C644-8176-1B693C7CA347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67" name="Rechteck 66">
              <a:extLst>
                <a:ext uri="{FF2B5EF4-FFF2-40B4-BE49-F238E27FC236}">
                  <a16:creationId xmlns:a16="http://schemas.microsoft.com/office/drawing/2014/main" id="{987CF8CF-DB8B-A549-9E4C-C9839D26AE10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CBD68CF0-90F6-3A4B-897E-4FAF04533D8C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736CDFE8-794C-5A41-B72E-83FDE5BB5FD2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3160A6-CEE4-554D-B526-790431790AF8}"/>
              </a:ext>
            </a:extLst>
          </p:cNvPr>
          <p:cNvGrpSpPr/>
          <p:nvPr/>
        </p:nvGrpSpPr>
        <p:grpSpPr>
          <a:xfrm>
            <a:off x="156039" y="868418"/>
            <a:ext cx="6915385" cy="3652317"/>
            <a:chOff x="156039" y="846633"/>
            <a:chExt cx="7677547" cy="4054848"/>
          </a:xfrm>
        </p:grpSpPr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3C71D325-B410-474B-B5F7-25C5C3A016FA}"/>
                </a:ext>
              </a:extLst>
            </p:cNvPr>
            <p:cNvGrpSpPr/>
            <p:nvPr/>
          </p:nvGrpSpPr>
          <p:grpSpPr>
            <a:xfrm>
              <a:off x="866052" y="1455252"/>
              <a:ext cx="6438789" cy="3143641"/>
              <a:chOff x="3193809" y="2571750"/>
              <a:chExt cx="2352916" cy="1148774"/>
            </a:xfrm>
          </p:grpSpPr>
          <p:sp>
            <p:nvSpPr>
              <p:cNvPr id="37" name="Rechteck 36">
                <a:extLst>
                  <a:ext uri="{FF2B5EF4-FFF2-40B4-BE49-F238E27FC236}">
                    <a16:creationId xmlns:a16="http://schemas.microsoft.com/office/drawing/2014/main" id="{EE3C90E6-AD04-134A-93A2-B06D476A636E}"/>
                  </a:ext>
                </a:extLst>
              </p:cNvPr>
              <p:cNvSpPr/>
              <p:nvPr/>
            </p:nvSpPr>
            <p:spPr>
              <a:xfrm>
                <a:off x="3314700" y="2571750"/>
                <a:ext cx="2130425" cy="1081464"/>
              </a:xfrm>
              <a:prstGeom prst="rect">
                <a:avLst/>
              </a:prstGeom>
              <a:solidFill>
                <a:srgbClr val="47FFD6"/>
              </a:solidFill>
              <a:ln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cxnSp>
            <p:nvCxnSpPr>
              <p:cNvPr id="38" name="Gerade Verbindung mit Pfeil 37">
                <a:extLst>
                  <a:ext uri="{FF2B5EF4-FFF2-40B4-BE49-F238E27FC236}">
                    <a16:creationId xmlns:a16="http://schemas.microsoft.com/office/drawing/2014/main" id="{9FE6FAA2-E81B-C449-942B-90A6CD797A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2731999"/>
                <a:ext cx="2352916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 Verbindung 38">
                <a:extLst>
                  <a:ext uri="{FF2B5EF4-FFF2-40B4-BE49-F238E27FC236}">
                    <a16:creationId xmlns:a16="http://schemas.microsoft.com/office/drawing/2014/main" id="{D02A91BE-7031-EA48-8068-A3754E1AD3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93809" y="3499078"/>
                <a:ext cx="1550054" cy="0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70C15935-4A80-384D-AE6B-CFEEF91A7E0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35915" y="2814995"/>
                <a:ext cx="0" cy="905529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28C1E7DB-ECD3-A041-A3D1-7919F25CCC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27053" y="3054051"/>
                <a:ext cx="0" cy="445028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Gruppieren 71">
                <a:extLst>
                  <a:ext uri="{FF2B5EF4-FFF2-40B4-BE49-F238E27FC236}">
                    <a16:creationId xmlns:a16="http://schemas.microsoft.com/office/drawing/2014/main" id="{0B059FD0-923E-2E43-8892-7E8DA88C96D8}"/>
                  </a:ext>
                </a:extLst>
              </p:cNvPr>
              <p:cNvGrpSpPr/>
              <p:nvPr/>
            </p:nvGrpSpPr>
            <p:grpSpPr>
              <a:xfrm>
                <a:off x="3545915" y="3181887"/>
                <a:ext cx="180000" cy="196987"/>
                <a:chOff x="4893666" y="2159874"/>
                <a:chExt cx="180000" cy="196987"/>
              </a:xfrm>
            </p:grpSpPr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216B020E-FB75-CA47-A3C4-BBC627DF8B0C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5" name="Textfeld 104">
                      <a:extLst>
                        <a:ext uri="{FF2B5EF4-FFF2-40B4-BE49-F238E27FC236}">
                          <a16:creationId xmlns:a16="http://schemas.microsoft.com/office/drawing/2014/main" id="{1F64778F-A3B0-F747-9F81-E335AE5CD3E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500" r="-12500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73" name="Gruppieren 72">
                <a:extLst>
                  <a:ext uri="{FF2B5EF4-FFF2-40B4-BE49-F238E27FC236}">
                    <a16:creationId xmlns:a16="http://schemas.microsoft.com/office/drawing/2014/main" id="{0425FF68-D12B-0B4E-9945-097E12CEA6A0}"/>
                  </a:ext>
                </a:extLst>
              </p:cNvPr>
              <p:cNvGrpSpPr/>
              <p:nvPr/>
            </p:nvGrpSpPr>
            <p:grpSpPr>
              <a:xfrm>
                <a:off x="3545915" y="2607719"/>
                <a:ext cx="180000" cy="237245"/>
                <a:chOff x="4237829" y="2316818"/>
                <a:chExt cx="180000" cy="237245"/>
              </a:xfrm>
            </p:grpSpPr>
            <p:sp>
              <p:nvSpPr>
                <p:cNvPr id="101" name="Rechteck 100">
                  <a:extLst>
                    <a:ext uri="{FF2B5EF4-FFF2-40B4-BE49-F238E27FC236}">
                      <a16:creationId xmlns:a16="http://schemas.microsoft.com/office/drawing/2014/main" id="{6528C513-F072-4349-B2AD-5D615273CAB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02" name="Textfeld 101">
                  <a:extLst>
                    <a:ext uri="{FF2B5EF4-FFF2-40B4-BE49-F238E27FC236}">
                      <a16:creationId xmlns:a16="http://schemas.microsoft.com/office/drawing/2014/main" id="{8498DF97-AD20-764F-9A97-A69F20F68D01}"/>
                    </a:ext>
                  </a:extLst>
                </p:cNvPr>
                <p:cNvSpPr txBox="1"/>
                <p:nvPr/>
              </p:nvSpPr>
              <p:spPr>
                <a:xfrm>
                  <a:off x="4237829" y="2316818"/>
                  <a:ext cx="180000" cy="23724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BE78616B-2F0C-F14A-A0CB-3360C68B38CC}"/>
                  </a:ext>
                </a:extLst>
              </p:cNvPr>
              <p:cNvGrpSpPr/>
              <p:nvPr/>
            </p:nvGrpSpPr>
            <p:grpSpPr>
              <a:xfrm>
                <a:off x="3936450" y="3178599"/>
                <a:ext cx="180000" cy="196987"/>
                <a:chOff x="4893666" y="2159874"/>
                <a:chExt cx="180000" cy="196987"/>
              </a:xfrm>
            </p:grpSpPr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AB73BE6A-2E04-4C48-951A-FCEBECD5949F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0" name="Textfeld 99">
                      <a:extLst>
                        <a:ext uri="{FF2B5EF4-FFF2-40B4-BE49-F238E27FC236}">
                          <a16:creationId xmlns:a16="http://schemas.microsoft.com/office/drawing/2014/main" id="{440DF915-2087-AA48-8C3F-58CF3E803EE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1350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l="-12500" r="-12500" b="-9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0C9C2212-56C7-104D-8933-E3B051F954F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07403" y="2814781"/>
                <a:ext cx="583" cy="686450"/>
              </a:xfrm>
              <a:prstGeom prst="line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6" name="Gruppieren 75">
                <a:extLst>
                  <a:ext uri="{FF2B5EF4-FFF2-40B4-BE49-F238E27FC236}">
                    <a16:creationId xmlns:a16="http://schemas.microsoft.com/office/drawing/2014/main" id="{46EE363C-B1C2-974F-9D00-3550AF3095EA}"/>
                  </a:ext>
                </a:extLst>
              </p:cNvPr>
              <p:cNvGrpSpPr/>
              <p:nvPr/>
            </p:nvGrpSpPr>
            <p:grpSpPr>
              <a:xfrm>
                <a:off x="4319034" y="2932500"/>
                <a:ext cx="180000" cy="213693"/>
                <a:chOff x="4240773" y="2323738"/>
                <a:chExt cx="180000" cy="213693"/>
              </a:xfrm>
            </p:grpSpPr>
            <p:sp>
              <p:nvSpPr>
                <p:cNvPr id="97" name="Rechteck 96">
                  <a:extLst>
                    <a:ext uri="{FF2B5EF4-FFF2-40B4-BE49-F238E27FC236}">
                      <a16:creationId xmlns:a16="http://schemas.microsoft.com/office/drawing/2014/main" id="{861C8A47-0408-3D40-84A7-6C4335D8E411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8" name="Textfeld 97">
                  <a:extLst>
                    <a:ext uri="{FF2B5EF4-FFF2-40B4-BE49-F238E27FC236}">
                      <a16:creationId xmlns:a16="http://schemas.microsoft.com/office/drawing/2014/main" id="{EA160CF7-56AB-6741-8FC9-B4AD849521EB}"/>
                    </a:ext>
                  </a:extLst>
                </p:cNvPr>
                <p:cNvSpPr txBox="1"/>
                <p:nvPr/>
              </p:nvSpPr>
              <p:spPr>
                <a:xfrm>
                  <a:off x="4240773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77" name="Gerade Verbindung mit Pfeil 76">
                <a:extLst>
                  <a:ext uri="{FF2B5EF4-FFF2-40B4-BE49-F238E27FC236}">
                    <a16:creationId xmlns:a16="http://schemas.microsoft.com/office/drawing/2014/main" id="{22066169-986F-FE41-827E-8B2386BD82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27053" y="3058077"/>
                <a:ext cx="299409" cy="0"/>
              </a:xfrm>
              <a:prstGeom prst="straightConnector1">
                <a:avLst/>
              </a:prstGeom>
              <a:ln w="38100">
                <a:solidFill>
                  <a:schemeClr val="bg1">
                    <a:alpha val="50000"/>
                  </a:schemeClr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Gruppieren 77">
                <a:extLst>
                  <a:ext uri="{FF2B5EF4-FFF2-40B4-BE49-F238E27FC236}">
                    <a16:creationId xmlns:a16="http://schemas.microsoft.com/office/drawing/2014/main" id="{3076695B-48B8-D949-84E4-621F719835F2}"/>
                  </a:ext>
                </a:extLst>
              </p:cNvPr>
              <p:cNvGrpSpPr/>
              <p:nvPr/>
            </p:nvGrpSpPr>
            <p:grpSpPr>
              <a:xfrm>
                <a:off x="4320930" y="2616738"/>
                <a:ext cx="180000" cy="236188"/>
                <a:chOff x="4240773" y="2325838"/>
                <a:chExt cx="180000" cy="236188"/>
              </a:xfrm>
            </p:grpSpPr>
            <p:sp>
              <p:nvSpPr>
                <p:cNvPr id="95" name="Rechteck 94">
                  <a:extLst>
                    <a:ext uri="{FF2B5EF4-FFF2-40B4-BE49-F238E27FC236}">
                      <a16:creationId xmlns:a16="http://schemas.microsoft.com/office/drawing/2014/main" id="{8FC7BF99-3C3A-2B46-8FF6-FE3B96444ECB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96" name="Textfeld 95">
                  <a:extLst>
                    <a:ext uri="{FF2B5EF4-FFF2-40B4-BE49-F238E27FC236}">
                      <a16:creationId xmlns:a16="http://schemas.microsoft.com/office/drawing/2014/main" id="{2236CF46-90F5-AE4C-8430-2E16734288C4}"/>
                    </a:ext>
                  </a:extLst>
                </p:cNvPr>
                <p:cNvSpPr txBox="1"/>
                <p:nvPr/>
              </p:nvSpPr>
              <p:spPr>
                <a:xfrm>
                  <a:off x="4240773" y="2325838"/>
                  <a:ext cx="180000" cy="23618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6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+</a:t>
                  </a:r>
                </a:p>
              </p:txBody>
            </p:sp>
          </p:grpSp>
          <p:grpSp>
            <p:nvGrpSpPr>
              <p:cNvPr id="79" name="Gruppieren 78">
                <a:extLst>
                  <a:ext uri="{FF2B5EF4-FFF2-40B4-BE49-F238E27FC236}">
                    <a16:creationId xmlns:a16="http://schemas.microsoft.com/office/drawing/2014/main" id="{B0AB4A49-51CC-DA41-AFFF-054BD56D14A8}"/>
                  </a:ext>
                </a:extLst>
              </p:cNvPr>
              <p:cNvGrpSpPr/>
              <p:nvPr/>
            </p:nvGrpSpPr>
            <p:grpSpPr>
              <a:xfrm>
                <a:off x="4316090" y="3195586"/>
                <a:ext cx="180000" cy="180000"/>
                <a:chOff x="4893666" y="2176861"/>
                <a:chExt cx="180000" cy="180000"/>
              </a:xfrm>
            </p:grpSpPr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606C6611-FCB1-7C41-9E9D-4C08F23B7259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4" name="Textfeld 93">
                      <a:extLst>
                        <a:ext uri="{FF2B5EF4-FFF2-40B4-BE49-F238E27FC236}">
                          <a16:creationId xmlns:a16="http://schemas.microsoft.com/office/drawing/2014/main" id="{920F8610-070B-0E41-B727-E1A135D0AAE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44000" t="-12903" r="-20000" b="-3871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CCE5D463-C385-F846-881F-07543DADBC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43863" y="3281704"/>
                <a:ext cx="0" cy="224048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mit Pfeil 80">
                <a:extLst>
                  <a:ext uri="{FF2B5EF4-FFF2-40B4-BE49-F238E27FC236}">
                    <a16:creationId xmlns:a16="http://schemas.microsoft.com/office/drawing/2014/main" id="{7A8C4EC1-0CA2-704C-95EF-69A55C2657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35612" y="3277152"/>
                <a:ext cx="291435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uppieren 81">
                <a:extLst>
                  <a:ext uri="{FF2B5EF4-FFF2-40B4-BE49-F238E27FC236}">
                    <a16:creationId xmlns:a16="http://schemas.microsoft.com/office/drawing/2014/main" id="{CA338EC8-77B4-A54A-A670-FD006316F2F0}"/>
                  </a:ext>
                </a:extLst>
              </p:cNvPr>
              <p:cNvGrpSpPr/>
              <p:nvPr/>
            </p:nvGrpSpPr>
            <p:grpSpPr>
              <a:xfrm>
                <a:off x="4661534" y="3198874"/>
                <a:ext cx="180000" cy="180000"/>
                <a:chOff x="4893666" y="2176861"/>
                <a:chExt cx="180000" cy="180000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7257AB6A-079F-DF4E-8841-3F3EC6554478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4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∫</m:t>
                            </m:r>
                          </m:oMath>
                        </m:oMathPara>
                      </a14:m>
                      <a:endParaRPr lang="en-GB" sz="24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A27F010B-3773-B845-9BB9-DFC3CE61AD6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30405" y="2183116"/>
                      <a:ext cx="133268" cy="1555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38462" t="-9375" r="-19231" b="-3437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42A3B7A3-3DD4-A14F-A09F-E9D661FBA3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08550" y="2731887"/>
                <a:ext cx="0" cy="767191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uppieren 83">
                <a:extLst>
                  <a:ext uri="{FF2B5EF4-FFF2-40B4-BE49-F238E27FC236}">
                    <a16:creationId xmlns:a16="http://schemas.microsoft.com/office/drawing/2014/main" id="{199FF372-8564-F443-A256-B03ADE4D1096}"/>
                  </a:ext>
                </a:extLst>
              </p:cNvPr>
              <p:cNvGrpSpPr/>
              <p:nvPr/>
            </p:nvGrpSpPr>
            <p:grpSpPr>
              <a:xfrm>
                <a:off x="5018550" y="2842359"/>
                <a:ext cx="180000" cy="196987"/>
                <a:chOff x="4893666" y="2159874"/>
                <a:chExt cx="180000" cy="196987"/>
              </a:xfrm>
            </p:grpSpPr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9EC386B-D1F5-6C41-A290-DEF4BFADF2CB}"/>
                    </a:ext>
                  </a:extLst>
                </p:cNvPr>
                <p:cNvSpPr/>
                <p:nvPr/>
              </p:nvSpPr>
              <p:spPr>
                <a:xfrm>
                  <a:off x="4893666" y="2176861"/>
                  <a:ext cx="180000" cy="180000"/>
                </a:xfrm>
                <a:prstGeom prst="ellipse">
                  <a:avLst/>
                </a:prstGeom>
                <a:solidFill>
                  <a:schemeClr val="tx2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28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oMath>
                        </m:oMathPara>
                      </a14:m>
                      <a:endParaRPr lang="en-GB" sz="280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0" name="Textfeld 89">
                      <a:extLst>
                        <a:ext uri="{FF2B5EF4-FFF2-40B4-BE49-F238E27FC236}">
                          <a16:creationId xmlns:a16="http://schemas.microsoft.com/office/drawing/2014/main" id="{DCCCA965-F129-AB4D-BA90-804CC3BC20D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928681" y="2159874"/>
                      <a:ext cx="116266" cy="157458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17391" r="-13043" b="-625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9373B7F8-87FC-0242-902E-5B793D59DFA5}"/>
                  </a:ext>
                </a:extLst>
              </p:cNvPr>
              <p:cNvGrpSpPr/>
              <p:nvPr/>
            </p:nvGrpSpPr>
            <p:grpSpPr>
              <a:xfrm>
                <a:off x="5019376" y="3150328"/>
                <a:ext cx="180000" cy="213693"/>
                <a:chOff x="4237829" y="2323738"/>
                <a:chExt cx="180000" cy="213693"/>
              </a:xfrm>
            </p:grpSpPr>
            <p:sp>
              <p:nvSpPr>
                <p:cNvPr id="87" name="Rechteck 86">
                  <a:extLst>
                    <a:ext uri="{FF2B5EF4-FFF2-40B4-BE49-F238E27FC236}">
                      <a16:creationId xmlns:a16="http://schemas.microsoft.com/office/drawing/2014/main" id="{09FDF2D4-F1FE-E543-BB52-EEAFD51AB6C4}"/>
                    </a:ext>
                  </a:extLst>
                </p:cNvPr>
                <p:cNvSpPr/>
                <p:nvPr/>
              </p:nvSpPr>
              <p:spPr>
                <a:xfrm>
                  <a:off x="4255003" y="2373289"/>
                  <a:ext cx="144000" cy="14400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8" name="Textfeld 87">
                  <a:extLst>
                    <a:ext uri="{FF2B5EF4-FFF2-40B4-BE49-F238E27FC236}">
                      <a16:creationId xmlns:a16="http://schemas.microsoft.com/office/drawing/2014/main" id="{44C7101F-58CE-5244-84B3-0F24357C8461}"/>
                    </a:ext>
                  </a:extLst>
                </p:cNvPr>
                <p:cNvSpPr txBox="1"/>
                <p:nvPr/>
              </p:nvSpPr>
              <p:spPr>
                <a:xfrm>
                  <a:off x="4237829" y="2323738"/>
                  <a:ext cx="180000" cy="213693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GB" sz="32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x</a:t>
                  </a:r>
                </a:p>
              </p:txBody>
            </p:sp>
          </p:grpSp>
          <p:cxnSp>
            <p:nvCxnSpPr>
              <p:cNvPr id="86" name="Gerade Verbindung mit Pfeil 85">
                <a:extLst>
                  <a:ext uri="{FF2B5EF4-FFF2-40B4-BE49-F238E27FC236}">
                    <a16:creationId xmlns:a16="http://schemas.microsoft.com/office/drawing/2014/main" id="{3A67E638-629D-3F4D-8057-81FAE8BEC1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00564" y="3501759"/>
                <a:ext cx="446161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/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feld 10">
                  <a:extLst>
                    <a:ext uri="{FF2B5EF4-FFF2-40B4-BE49-F238E27FC236}">
                      <a16:creationId xmlns:a16="http://schemas.microsoft.com/office/drawing/2014/main" id="{C033D1DA-B941-6949-9458-9C343C3366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6592" y="4501371"/>
                  <a:ext cx="486352" cy="400110"/>
                </a:xfrm>
                <a:prstGeom prst="rect">
                  <a:avLst/>
                </a:prstGeom>
                <a:blipFill>
                  <a:blip r:embed="rId8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/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6" name="Textfeld 105">
                  <a:extLst>
                    <a:ext uri="{FF2B5EF4-FFF2-40B4-BE49-F238E27FC236}">
                      <a16:creationId xmlns:a16="http://schemas.microsoft.com/office/drawing/2014/main" id="{51672540-D67B-1F46-80ED-2C2432D9AC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06" y="1614401"/>
                  <a:ext cx="735138" cy="400110"/>
                </a:xfrm>
                <a:prstGeom prst="rect">
                  <a:avLst/>
                </a:prstGeom>
                <a:blipFill>
                  <a:blip r:embed="rId9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/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7" name="Textfeld 106">
                  <a:extLst>
                    <a:ext uri="{FF2B5EF4-FFF2-40B4-BE49-F238E27FC236}">
                      <a16:creationId xmlns:a16="http://schemas.microsoft.com/office/drawing/2014/main" id="{12FEC716-32D1-F348-8BB3-3A4FB27B9B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39" y="3704595"/>
                  <a:ext cx="740524" cy="400110"/>
                </a:xfrm>
                <a:prstGeom prst="rect">
                  <a:avLst/>
                </a:prstGeom>
                <a:blipFill>
                  <a:blip r:embed="rId10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/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Textfeld 107">
                  <a:extLst>
                    <a:ext uri="{FF2B5EF4-FFF2-40B4-BE49-F238E27FC236}">
                      <a16:creationId xmlns:a16="http://schemas.microsoft.com/office/drawing/2014/main" id="{254A0900-FBE3-EA46-88E0-47A0DEBBC8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164" y="1614401"/>
                  <a:ext cx="48987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/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Textfeld 108">
                  <a:extLst>
                    <a:ext uri="{FF2B5EF4-FFF2-40B4-BE49-F238E27FC236}">
                      <a16:creationId xmlns:a16="http://schemas.microsoft.com/office/drawing/2014/main" id="{714EC0B2-8BDA-004A-948C-1949DCC192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8322" y="3745397"/>
                  <a:ext cx="495264" cy="400110"/>
                </a:xfrm>
                <a:prstGeom prst="rect">
                  <a:avLst/>
                </a:prstGeom>
                <a:blipFill>
                  <a:blip r:embed="rId12"/>
                  <a:stretch>
                    <a:fillRect b="-103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0" name="Gerade Verbindung 109">
              <a:extLst>
                <a:ext uri="{FF2B5EF4-FFF2-40B4-BE49-F238E27FC236}">
                  <a16:creationId xmlns:a16="http://schemas.microsoft.com/office/drawing/2014/main" id="{BA6118FC-52B7-BD41-99D9-64A28FF5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12003" y="1273293"/>
              <a:ext cx="0" cy="2731367"/>
            </a:xfrm>
            <a:prstGeom prst="line">
              <a:avLst/>
            </a:prstGeom>
            <a:ln w="38100">
              <a:solidFill>
                <a:schemeClr val="accent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/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1" name="Textfeld 110">
                  <a:extLst>
                    <a:ext uri="{FF2B5EF4-FFF2-40B4-BE49-F238E27FC236}">
                      <a16:creationId xmlns:a16="http://schemas.microsoft.com/office/drawing/2014/main" id="{83A76BCD-B304-BC4E-9BF6-BD6D57E490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37703" y="846633"/>
                  <a:ext cx="489108" cy="400110"/>
                </a:xfrm>
                <a:prstGeom prst="rect">
                  <a:avLst/>
                </a:prstGeom>
                <a:blipFill>
                  <a:blip r:embed="rId1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/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0" name="Textfeld 129">
                <a:extLst>
                  <a:ext uri="{FF2B5EF4-FFF2-40B4-BE49-F238E27FC236}">
                    <a16:creationId xmlns:a16="http://schemas.microsoft.com/office/drawing/2014/main" id="{FD97C209-7806-374D-A755-0C022EE52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229" y="2958317"/>
                <a:ext cx="453586" cy="400110"/>
              </a:xfrm>
              <a:prstGeom prst="rect">
                <a:avLst/>
              </a:prstGeom>
              <a:blipFill>
                <a:blip r:embed="rId1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/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ACD400A7-E1BB-094C-8AAA-33670641A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6486" y="2942277"/>
                <a:ext cx="43435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/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2000" b="0" i="1" smtClean="0">
                                  <a:solidFill>
                                    <a:schemeClr val="accent5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acc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3EEE8657-03E7-644B-91CF-1D1CEB22D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0732" y="2958317"/>
                <a:ext cx="489878" cy="4064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/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sz="2000" b="0" i="1" smtClean="0">
                              <a:solidFill>
                                <a:schemeClr val="accent5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GB" sz="2000" dirty="0">
                  <a:solidFill>
                    <a:schemeClr val="accent5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55D1A0A1-E9B5-1D49-B476-F7A2A4E83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6448" y="2961423"/>
                <a:ext cx="480708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0F14FA47-7155-9A4B-B680-FED28FE24956}"/>
              </a:ext>
            </a:extLst>
          </p:cNvPr>
          <p:cNvCxnSpPr>
            <a:cxnSpLocks/>
          </p:cNvCxnSpPr>
          <p:nvPr/>
        </p:nvCxnSpPr>
        <p:spPr>
          <a:xfrm flipV="1">
            <a:off x="1885296" y="3696723"/>
            <a:ext cx="0" cy="551462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/>
              <p:nvPr/>
            </p:nvSpPr>
            <p:spPr>
              <a:xfrm>
                <a:off x="6976266" y="1416618"/>
                <a:ext cx="1934256" cy="2893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Output</a:t>
                </a:r>
              </a:p>
              <a:p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1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de-DE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„Apfel“ ist das neue Output. Im aktuellen </a:t>
                </a:r>
                <a:r>
                  <a:rPr lang="de-DE" dirty="0" err="1">
                    <a:solidFill>
                      <a:schemeClr val="bg1"/>
                    </a:solidFill>
                  </a:rPr>
                  <a:t>Cell</a:t>
                </a:r>
                <a:r>
                  <a:rPr lang="de-DE" dirty="0">
                    <a:solidFill>
                      <a:schemeClr val="bg1"/>
                    </a:solidFill>
                  </a:rPr>
                  <a:t> State befindet sich nun die Apfel Information (oder vielleicht ist auch bereits etwas wichtiger).</a:t>
                </a:r>
                <a:endParaRPr lang="de-DE" i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5" name="Textfeld 114">
                <a:extLst>
                  <a:ext uri="{FF2B5EF4-FFF2-40B4-BE49-F238E27FC236}">
                    <a16:creationId xmlns:a16="http://schemas.microsoft.com/office/drawing/2014/main" id="{C54D7E26-E0D0-0645-81C1-91B85F2A7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6266" y="1416618"/>
                <a:ext cx="1934256" cy="2893100"/>
              </a:xfrm>
              <a:prstGeom prst="rect">
                <a:avLst/>
              </a:prstGeom>
              <a:blipFill>
                <a:blip r:embed="rId18"/>
                <a:stretch>
                  <a:fillRect l="-649" t="-439" b="-8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Textfeld 112">
            <a:extLst>
              <a:ext uri="{FF2B5EF4-FFF2-40B4-BE49-F238E27FC236}">
                <a16:creationId xmlns:a16="http://schemas.microsoft.com/office/drawing/2014/main" id="{84390B4B-116D-1A4F-8B61-A050FC1D3B5D}"/>
              </a:ext>
            </a:extLst>
          </p:cNvPr>
          <p:cNvSpPr txBox="1"/>
          <p:nvPr/>
        </p:nvSpPr>
        <p:spPr>
          <a:xfrm>
            <a:off x="1069095" y="4473593"/>
            <a:ext cx="4943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>
                <a:solidFill>
                  <a:schemeClr val="bg1"/>
                </a:solidFill>
              </a:rPr>
              <a:t>”Bob mag </a:t>
            </a:r>
            <a:r>
              <a:rPr lang="en-GB" i="1" dirty="0" err="1">
                <a:solidFill>
                  <a:schemeClr val="bg1"/>
                </a:solidFill>
              </a:rPr>
              <a:t>Äpfel</a:t>
            </a:r>
            <a:r>
              <a:rPr lang="en-GB" i="1" dirty="0">
                <a:solidFill>
                  <a:schemeClr val="bg1"/>
                </a:solidFill>
              </a:rPr>
              <a:t>. </a:t>
            </a:r>
            <a:r>
              <a:rPr lang="en-GB" i="1" dirty="0" err="1">
                <a:solidFill>
                  <a:schemeClr val="bg1"/>
                </a:solidFill>
              </a:rPr>
              <a:t>Er</a:t>
            </a:r>
            <a:r>
              <a:rPr lang="en-GB" i="1" dirty="0">
                <a:solidFill>
                  <a:schemeClr val="bg1"/>
                </a:solidFill>
              </a:rPr>
              <a:t> hat hunger, also </a:t>
            </a:r>
            <a:r>
              <a:rPr lang="en-GB" i="1" dirty="0" err="1">
                <a:solidFill>
                  <a:schemeClr val="bg1"/>
                </a:solidFill>
              </a:rPr>
              <a:t>isst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er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 err="1">
                <a:solidFill>
                  <a:schemeClr val="bg1"/>
                </a:solidFill>
              </a:rPr>
              <a:t>einen</a:t>
            </a:r>
            <a:r>
              <a:rPr lang="en-GB" i="1" dirty="0">
                <a:solidFill>
                  <a:schemeClr val="bg1"/>
                </a:solidFill>
              </a:rPr>
              <a:t>  </a:t>
            </a:r>
            <a:r>
              <a:rPr lang="en-GB" sz="2000" b="1" i="1" dirty="0" err="1">
                <a:solidFill>
                  <a:schemeClr val="accent1"/>
                </a:solidFill>
              </a:rPr>
              <a:t>Apfel</a:t>
            </a:r>
            <a:r>
              <a:rPr lang="en-GB" i="1" dirty="0">
                <a:solidFill>
                  <a:schemeClr val="bg1"/>
                </a:solidFill>
              </a:rPr>
              <a:t> .”</a:t>
            </a:r>
          </a:p>
        </p:txBody>
      </p:sp>
      <p:sp>
        <p:nvSpPr>
          <p:cNvPr id="116" name="Dreieck 115">
            <a:extLst>
              <a:ext uri="{FF2B5EF4-FFF2-40B4-BE49-F238E27FC236}">
                <a16:creationId xmlns:a16="http://schemas.microsoft.com/office/drawing/2014/main" id="{60A8AFB6-511E-1B41-A4E0-FC14C8791474}"/>
              </a:ext>
            </a:extLst>
          </p:cNvPr>
          <p:cNvSpPr/>
          <p:nvPr/>
        </p:nvSpPr>
        <p:spPr>
          <a:xfrm rot="5400000">
            <a:off x="848200" y="4610036"/>
            <a:ext cx="206878" cy="16964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244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KEY TAKEAWAYS</a:t>
            </a:r>
            <a:endParaRPr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D8797E2F-1DEB-1A44-9701-E4A9220ADE72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52CA7F-0E74-4E4A-B999-B613421377CE}"/>
              </a:ext>
            </a:extLst>
          </p:cNvPr>
          <p:cNvSpPr txBox="1"/>
          <p:nvPr/>
        </p:nvSpPr>
        <p:spPr>
          <a:xfrm>
            <a:off x="831585" y="1714528"/>
            <a:ext cx="74808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47FFD6"/>
              </a:buClr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LSTMs </a:t>
            </a:r>
            <a:r>
              <a:rPr lang="en-GB" sz="2000" dirty="0" err="1">
                <a:solidFill>
                  <a:schemeClr val="bg1"/>
                </a:solidFill>
              </a:rPr>
              <a:t>sind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extrem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mächtige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Werkzeuge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zur</a:t>
            </a:r>
            <a:r>
              <a:rPr lang="en-GB" sz="2000" dirty="0">
                <a:solidFill>
                  <a:schemeClr val="bg1"/>
                </a:solidFill>
              </a:rPr>
              <a:t> Analyse und </a:t>
            </a:r>
            <a:r>
              <a:rPr lang="en-GB" sz="2000" dirty="0" err="1">
                <a:solidFill>
                  <a:schemeClr val="bg1"/>
                </a:solidFill>
              </a:rPr>
              <a:t>Verarbeitung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sequentieller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Daten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47FFD6"/>
              </a:buClr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RNNs (und CNNs + Attention) </a:t>
            </a:r>
            <a:r>
              <a:rPr lang="en-GB" sz="2000" dirty="0" err="1">
                <a:solidFill>
                  <a:schemeClr val="bg1"/>
                </a:solidFill>
              </a:rPr>
              <a:t>sind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aktuelle</a:t>
            </a:r>
            <a:r>
              <a:rPr lang="en-GB" sz="2000" dirty="0">
                <a:solidFill>
                  <a:schemeClr val="bg1"/>
                </a:solidFill>
              </a:rPr>
              <a:t> Hot Topics in der Deep Learning</a:t>
            </a:r>
          </a:p>
          <a:p>
            <a:pPr marL="342900" indent="-342900">
              <a:buClr>
                <a:srgbClr val="47FFD6"/>
              </a:buClr>
              <a:buFont typeface="Wingdings" pitchFamily="2" charset="2"/>
              <a:buChar char="Ø"/>
            </a:pPr>
            <a:r>
              <a:rPr lang="en-GB" sz="2000" dirty="0" err="1">
                <a:solidFill>
                  <a:schemeClr val="bg1"/>
                </a:solidFill>
              </a:rPr>
              <a:t>Fehlendes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Verständnis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wie</a:t>
            </a:r>
            <a:r>
              <a:rPr lang="en-GB" sz="2000" dirty="0">
                <a:solidFill>
                  <a:schemeClr val="bg1"/>
                </a:solidFill>
              </a:rPr>
              <a:t> LSTMs </a:t>
            </a:r>
            <a:r>
              <a:rPr lang="en-GB" sz="2000" dirty="0" err="1">
                <a:solidFill>
                  <a:schemeClr val="bg1"/>
                </a:solidFill>
              </a:rPr>
              <a:t>lernen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47FFD6"/>
              </a:buClr>
              <a:buFont typeface="Wingdings" pitchFamily="2" charset="2"/>
              <a:buChar char="Ø"/>
            </a:pPr>
            <a:r>
              <a:rPr lang="en-GB" sz="2000" dirty="0">
                <a:solidFill>
                  <a:schemeClr val="bg1"/>
                </a:solidFill>
              </a:rPr>
              <a:t>Attention </a:t>
            </a:r>
            <a:r>
              <a:rPr lang="en-GB" sz="2000" dirty="0" err="1">
                <a:solidFill>
                  <a:schemeClr val="bg1"/>
                </a:solidFill>
              </a:rPr>
              <a:t>schafft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Transparenz</a:t>
            </a:r>
            <a:endParaRPr lang="en-GB" sz="2000" dirty="0">
              <a:solidFill>
                <a:schemeClr val="bg1"/>
              </a:solidFill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801E8C91-D2E7-4A40-B410-532B522FB14B}"/>
              </a:ext>
            </a:extLst>
          </p:cNvPr>
          <p:cNvGrpSpPr/>
          <p:nvPr/>
        </p:nvGrpSpPr>
        <p:grpSpPr>
          <a:xfrm>
            <a:off x="8364930" y="155078"/>
            <a:ext cx="703514" cy="343010"/>
            <a:chOff x="4060983" y="3191434"/>
            <a:chExt cx="2352916" cy="1147204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937DE9D7-E4D3-2040-B68F-FCE1CEF2BF30}"/>
                </a:ext>
              </a:extLst>
            </p:cNvPr>
            <p:cNvSpPr/>
            <p:nvPr/>
          </p:nvSpPr>
          <p:spPr>
            <a:xfrm>
              <a:off x="4181874" y="3257174"/>
              <a:ext cx="2130425" cy="1081464"/>
            </a:xfrm>
            <a:prstGeom prst="rect">
              <a:avLst/>
            </a:prstGeom>
            <a:solidFill>
              <a:srgbClr val="47FFD6"/>
            </a:solidFill>
            <a:ln w="1270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B4D0D943-ACF7-F04B-97BA-55032B88A32A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3417423"/>
              <a:ext cx="2352916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9E4D5849-7412-A340-A3BC-CAE8D2054D53}"/>
                </a:ext>
              </a:extLst>
            </p:cNvPr>
            <p:cNvCxnSpPr>
              <a:cxnSpLocks/>
            </p:cNvCxnSpPr>
            <p:nvPr/>
          </p:nvCxnSpPr>
          <p:spPr>
            <a:xfrm>
              <a:off x="4060983" y="4184502"/>
              <a:ext cx="1550054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A29FE17E-753D-5E44-8CA0-231564A31B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03089" y="3353777"/>
              <a:ext cx="0" cy="833832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0C25BD2D-D79B-A74E-B983-C4EE8620BDE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4227" y="3739475"/>
              <a:ext cx="0" cy="44502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C0E662B-6ABE-5E49-BC1E-2A8625870E71}"/>
                </a:ext>
              </a:extLst>
            </p:cNvPr>
            <p:cNvSpPr/>
            <p:nvPr/>
          </p:nvSpPr>
          <p:spPr>
            <a:xfrm>
              <a:off x="4413089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A75134B8-D5B8-A04A-A48C-BA7427F1D49C}"/>
                </a:ext>
              </a:extLst>
            </p:cNvPr>
            <p:cNvSpPr txBox="1"/>
            <p:nvPr/>
          </p:nvSpPr>
          <p:spPr>
            <a:xfrm>
              <a:off x="4467050" y="3901386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C1D6B727-5690-834A-9775-7D99C4644DBD}"/>
                </a:ext>
              </a:extLst>
            </p:cNvPr>
            <p:cNvSpPr/>
            <p:nvPr/>
          </p:nvSpPr>
          <p:spPr>
            <a:xfrm>
              <a:off x="4430263" y="3342712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5D292D88-83BC-4B46-8681-60C8766480B6}"/>
                </a:ext>
              </a:extLst>
            </p:cNvPr>
            <p:cNvSpPr txBox="1"/>
            <p:nvPr/>
          </p:nvSpPr>
          <p:spPr>
            <a:xfrm>
              <a:off x="4417372" y="3191434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52D142C-98F8-E44C-9CF7-804F0D02A3ED}"/>
                </a:ext>
              </a:extLst>
            </p:cNvPr>
            <p:cNvSpPr/>
            <p:nvPr/>
          </p:nvSpPr>
          <p:spPr>
            <a:xfrm>
              <a:off x="480362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9769933A-8232-6645-B428-99788385AC4E}"/>
                </a:ext>
              </a:extLst>
            </p:cNvPr>
            <p:cNvSpPr txBox="1"/>
            <p:nvPr/>
          </p:nvSpPr>
          <p:spPr>
            <a:xfrm>
              <a:off x="4857584" y="3898100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5" name="Gerade Verbindung 24">
              <a:extLst>
                <a:ext uri="{FF2B5EF4-FFF2-40B4-BE49-F238E27FC236}">
                  <a16:creationId xmlns:a16="http://schemas.microsoft.com/office/drawing/2014/main" id="{B78C8AC0-2DAE-194A-9493-DB3934EF8C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74577" y="3417313"/>
              <a:ext cx="0" cy="767189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D841468F-5EDD-C447-9CC0-EB6F96C8C57D}"/>
                </a:ext>
              </a:extLst>
            </p:cNvPr>
            <p:cNvSpPr/>
            <p:nvPr/>
          </p:nvSpPr>
          <p:spPr>
            <a:xfrm>
              <a:off x="5200438" y="3667475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Textfeld 26">
              <a:extLst>
                <a:ext uri="{FF2B5EF4-FFF2-40B4-BE49-F238E27FC236}">
                  <a16:creationId xmlns:a16="http://schemas.microsoft.com/office/drawing/2014/main" id="{8A637385-D11B-1A45-AF52-169B037F4291}"/>
                </a:ext>
              </a:extLst>
            </p:cNvPr>
            <p:cNvSpPr txBox="1"/>
            <p:nvPr/>
          </p:nvSpPr>
          <p:spPr>
            <a:xfrm>
              <a:off x="5183265" y="3505946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28" name="Gerade Verbindung mit Pfeil 27">
              <a:extLst>
                <a:ext uri="{FF2B5EF4-FFF2-40B4-BE49-F238E27FC236}">
                  <a16:creationId xmlns:a16="http://schemas.microsoft.com/office/drawing/2014/main" id="{C11E3420-3739-5F47-818C-29C7835481B0}"/>
                </a:ext>
              </a:extLst>
            </p:cNvPr>
            <p:cNvCxnSpPr>
              <a:cxnSpLocks/>
            </p:cNvCxnSpPr>
            <p:nvPr/>
          </p:nvCxnSpPr>
          <p:spPr>
            <a:xfrm>
              <a:off x="4884100" y="3743501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7475A8AA-9901-2448-846C-94CA69339C53}"/>
                </a:ext>
              </a:extLst>
            </p:cNvPr>
            <p:cNvSpPr/>
            <p:nvPr/>
          </p:nvSpPr>
          <p:spPr>
            <a:xfrm>
              <a:off x="5202334" y="3342711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Textfeld 29">
              <a:extLst>
                <a:ext uri="{FF2B5EF4-FFF2-40B4-BE49-F238E27FC236}">
                  <a16:creationId xmlns:a16="http://schemas.microsoft.com/office/drawing/2014/main" id="{45242B41-FC8D-3340-8D08-984739F1CF31}"/>
                </a:ext>
              </a:extLst>
            </p:cNvPr>
            <p:cNvSpPr txBox="1"/>
            <p:nvPr/>
          </p:nvSpPr>
          <p:spPr>
            <a:xfrm>
              <a:off x="5183265" y="3192433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230A90-4EB6-074C-9A25-E2C2ABD51009}"/>
                </a:ext>
              </a:extLst>
            </p:cNvPr>
            <p:cNvSpPr/>
            <p:nvPr/>
          </p:nvSpPr>
          <p:spPr>
            <a:xfrm>
              <a:off x="5183264" y="388101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11B50EE1-2904-6E48-BA67-7055CE199B6A}"/>
                </a:ext>
              </a:extLst>
            </p:cNvPr>
            <p:cNvSpPr txBox="1"/>
            <p:nvPr/>
          </p:nvSpPr>
          <p:spPr>
            <a:xfrm>
              <a:off x="5227379" y="3906452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D948AD18-9A02-004E-95EF-735787B04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11037" y="3967128"/>
              <a:ext cx="0" cy="224048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4FCA1AAF-63DA-BF4D-A42F-552A773DF775}"/>
                </a:ext>
              </a:extLst>
            </p:cNvPr>
            <p:cNvCxnSpPr>
              <a:cxnSpLocks/>
            </p:cNvCxnSpPr>
            <p:nvPr/>
          </p:nvCxnSpPr>
          <p:spPr>
            <a:xfrm>
              <a:off x="5602786" y="3962576"/>
              <a:ext cx="291435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32F0A0A-E54B-7C47-9F84-9CA6B69EE66A}"/>
                </a:ext>
              </a:extLst>
            </p:cNvPr>
            <p:cNvSpPr/>
            <p:nvPr/>
          </p:nvSpPr>
          <p:spPr>
            <a:xfrm>
              <a:off x="5528708" y="3884298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7F2E7009-61C7-8746-903C-9CA66418EE90}"/>
                </a:ext>
              </a:extLst>
            </p:cNvPr>
            <p:cNvSpPr txBox="1"/>
            <p:nvPr/>
          </p:nvSpPr>
          <p:spPr>
            <a:xfrm>
              <a:off x="5579391" y="389984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A3EAB7BA-F5DD-7A44-AA14-09B3BCBEEB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75724" y="3417311"/>
              <a:ext cx="0" cy="767191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9DA2EBD-E0AA-B441-BB4D-623E20339ACC}"/>
                </a:ext>
              </a:extLst>
            </p:cNvPr>
            <p:cNvSpPr/>
            <p:nvPr/>
          </p:nvSpPr>
          <p:spPr>
            <a:xfrm>
              <a:off x="5885724" y="3544770"/>
              <a:ext cx="180000" cy="180000"/>
            </a:xfrm>
            <a:prstGeom prst="ellipse">
              <a:avLst/>
            </a:prstGeom>
            <a:solidFill>
              <a:schemeClr val="tx2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39" name="Textfeld 38">
              <a:extLst>
                <a:ext uri="{FF2B5EF4-FFF2-40B4-BE49-F238E27FC236}">
                  <a16:creationId xmlns:a16="http://schemas.microsoft.com/office/drawing/2014/main" id="{551C3945-EE1E-1442-BF6F-98F281EAE395}"/>
                </a:ext>
              </a:extLst>
            </p:cNvPr>
            <p:cNvSpPr txBox="1"/>
            <p:nvPr/>
          </p:nvSpPr>
          <p:spPr>
            <a:xfrm>
              <a:off x="5935374" y="3567038"/>
              <a:ext cx="157" cy="2232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40" name="Rechteck 39">
              <a:extLst>
                <a:ext uri="{FF2B5EF4-FFF2-40B4-BE49-F238E27FC236}">
                  <a16:creationId xmlns:a16="http://schemas.microsoft.com/office/drawing/2014/main" id="{34EA5E87-AED9-0143-871F-4A82ABC7E3BE}"/>
                </a:ext>
              </a:extLst>
            </p:cNvPr>
            <p:cNvSpPr/>
            <p:nvPr/>
          </p:nvSpPr>
          <p:spPr>
            <a:xfrm>
              <a:off x="5903724" y="3885303"/>
              <a:ext cx="144000" cy="144000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B2CD6589-6958-4840-91B8-40C0F5CBD524}"/>
                </a:ext>
              </a:extLst>
            </p:cNvPr>
            <p:cNvSpPr txBox="1"/>
            <p:nvPr/>
          </p:nvSpPr>
          <p:spPr>
            <a:xfrm>
              <a:off x="5885725" y="3717377"/>
              <a:ext cx="180000" cy="44655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GB" sz="600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cxnSp>
          <p:nvCxnSpPr>
            <p:cNvPr id="42" name="Gerade Verbindung mit Pfeil 41">
              <a:extLst>
                <a:ext uri="{FF2B5EF4-FFF2-40B4-BE49-F238E27FC236}">
                  <a16:creationId xmlns:a16="http://schemas.microsoft.com/office/drawing/2014/main" id="{3F833879-194B-0143-B524-07081491E02E}"/>
                </a:ext>
              </a:extLst>
            </p:cNvPr>
            <p:cNvCxnSpPr>
              <a:cxnSpLocks/>
            </p:cNvCxnSpPr>
            <p:nvPr/>
          </p:nvCxnSpPr>
          <p:spPr>
            <a:xfrm>
              <a:off x="5967737" y="4187183"/>
              <a:ext cx="446162" cy="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04771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hteck 102">
            <a:extLst>
              <a:ext uri="{FF2B5EF4-FFF2-40B4-BE49-F238E27FC236}">
                <a16:creationId xmlns:a16="http://schemas.microsoft.com/office/drawing/2014/main" id="{9CAC920F-40F8-0845-B45A-AC59C4EA46AB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EB016976-7015-1D40-B638-0E9897C10B76}"/>
              </a:ext>
            </a:extLst>
          </p:cNvPr>
          <p:cNvSpPr>
            <a:spLocks noGrp="1"/>
          </p:cNvSpPr>
          <p:nvPr>
            <p:ph type="ctrTitle" idx="6"/>
          </p:nvPr>
        </p:nvSpPr>
        <p:spPr>
          <a:xfrm>
            <a:off x="2478504" y="1223141"/>
            <a:ext cx="4319337" cy="2697218"/>
          </a:xfrm>
        </p:spPr>
        <p:txBody>
          <a:bodyPr anchor="ctr"/>
          <a:lstStyle/>
          <a:p>
            <a:r>
              <a:rPr lang="en-GB" sz="5000" dirty="0"/>
              <a:t>LÖSUNGS-ANSATZ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C03B2FB-9E57-264A-8A4E-997789ED105B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E2DE877C-4418-7D4B-A696-79DC2846CBF0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Freihandform 35">
              <a:extLst>
                <a:ext uri="{FF2B5EF4-FFF2-40B4-BE49-F238E27FC236}">
                  <a16:creationId xmlns:a16="http://schemas.microsoft.com/office/drawing/2014/main" id="{EC9BBEB5-9822-D24F-8F18-0BDE28EF37F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7DD642AF-1861-6F40-9554-583F2125D3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DE14226A-D324-DA43-A9CE-8DD2803F8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F35F022D-4764-AC40-992C-D36964360F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Freihandform 69">
              <a:extLst>
                <a:ext uri="{FF2B5EF4-FFF2-40B4-BE49-F238E27FC236}">
                  <a16:creationId xmlns:a16="http://schemas.microsoft.com/office/drawing/2014/main" id="{8A14B268-22FA-E345-AD05-0D5B87E2C529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71" name="Freihandform 70">
              <a:extLst>
                <a:ext uri="{FF2B5EF4-FFF2-40B4-BE49-F238E27FC236}">
                  <a16:creationId xmlns:a16="http://schemas.microsoft.com/office/drawing/2014/main" id="{20A03FD5-6E4A-874B-8493-6B0DCBC446D7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BE9917D-5904-E44E-852F-7AC7E743230E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CAC7B585-AB29-7046-B8FE-62A7830FEEE8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>
              <a:extLst>
                <a:ext uri="{FF2B5EF4-FFF2-40B4-BE49-F238E27FC236}">
                  <a16:creationId xmlns:a16="http://schemas.microsoft.com/office/drawing/2014/main" id="{2F7096D3-0223-E346-8EC5-01581F0B2A06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6826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ANSATZ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52CA7F-0E74-4E4A-B999-B613421377CE}"/>
              </a:ext>
            </a:extLst>
          </p:cNvPr>
          <p:cNvSpPr txBox="1"/>
          <p:nvPr/>
        </p:nvSpPr>
        <p:spPr>
          <a:xfrm>
            <a:off x="831584" y="1714528"/>
            <a:ext cx="762820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Gelöst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PyTorch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Klassifiziert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wurden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Autoren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Sätze</a:t>
            </a:r>
            <a:r>
              <a:rPr lang="en-GB" sz="2000" dirty="0">
                <a:solidFill>
                  <a:schemeClr val="bg1"/>
                </a:solidFill>
              </a:rPr>
              <a:t> pro Wort </a:t>
            </a:r>
            <a:r>
              <a:rPr lang="en-GB" sz="2000" dirty="0" err="1">
                <a:solidFill>
                  <a:schemeClr val="bg1"/>
                </a:solidFill>
              </a:rPr>
              <a:t>verarbeitet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bg1"/>
                </a:solidFill>
              </a:rPr>
              <a:t>MUSE Embeddings </a:t>
            </a:r>
            <a:r>
              <a:rPr lang="en-GB" sz="2000" dirty="0" err="1">
                <a:solidFill>
                  <a:schemeClr val="bg1"/>
                </a:solidFill>
              </a:rPr>
              <a:t>mit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gemeinsamen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Vektorraum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für</a:t>
            </a:r>
            <a:r>
              <a:rPr lang="en-GB" sz="2000" dirty="0">
                <a:solidFill>
                  <a:schemeClr val="bg1"/>
                </a:solidFill>
              </a:rPr>
              <a:t> Embeddings </a:t>
            </a:r>
            <a:r>
              <a:rPr lang="en-GB" sz="2000" dirty="0" err="1">
                <a:solidFill>
                  <a:schemeClr val="bg1"/>
                </a:solidFill>
              </a:rPr>
              <a:t>aller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Sprachen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Betrachten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wurden</a:t>
            </a:r>
            <a:r>
              <a:rPr lang="en-GB" sz="2000" dirty="0">
                <a:solidFill>
                  <a:schemeClr val="bg1"/>
                </a:solidFill>
              </a:rPr>
              <a:t> die </a:t>
            </a:r>
            <a:r>
              <a:rPr lang="en-GB" sz="2000" dirty="0" err="1">
                <a:solidFill>
                  <a:schemeClr val="bg1"/>
                </a:solidFill>
              </a:rPr>
              <a:t>Sprachen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i="1" dirty="0">
                <a:solidFill>
                  <a:schemeClr val="bg1"/>
                </a:solidFill>
              </a:rPr>
              <a:t>de, </a:t>
            </a:r>
            <a:r>
              <a:rPr lang="en-GB" sz="2000" i="1" dirty="0" err="1">
                <a:solidFill>
                  <a:schemeClr val="bg1"/>
                </a:solidFill>
              </a:rPr>
              <a:t>en</a:t>
            </a:r>
            <a:r>
              <a:rPr lang="en-GB" sz="2000" i="1" dirty="0">
                <a:solidFill>
                  <a:schemeClr val="bg1"/>
                </a:solidFill>
              </a:rPr>
              <a:t>, da, </a:t>
            </a:r>
            <a:r>
              <a:rPr lang="en-GB" sz="2000" i="1" dirty="0" err="1">
                <a:solidFill>
                  <a:schemeClr val="bg1"/>
                </a:solidFill>
              </a:rPr>
              <a:t>fr</a:t>
            </a:r>
            <a:r>
              <a:rPr lang="en-GB" sz="2000" i="1" dirty="0">
                <a:solidFill>
                  <a:schemeClr val="bg1"/>
                </a:solidFill>
              </a:rPr>
              <a:t>, it</a:t>
            </a: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i="1" dirty="0" err="1">
                <a:solidFill>
                  <a:schemeClr val="bg1"/>
                </a:solidFill>
              </a:rPr>
              <a:t>Sv</a:t>
            </a:r>
            <a:r>
              <a:rPr lang="en-GB" sz="2000" i="1" dirty="0">
                <a:solidFill>
                  <a:schemeClr val="bg1"/>
                </a:solidFill>
              </a:rPr>
              <a:t>, hu, unknown </a:t>
            </a:r>
            <a:r>
              <a:rPr lang="en-GB" sz="2000" dirty="0" err="1">
                <a:solidFill>
                  <a:schemeClr val="bg1"/>
                </a:solidFill>
              </a:rPr>
              <a:t>wurden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entfernt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Entsprechendes</a:t>
            </a:r>
            <a:r>
              <a:rPr lang="en-GB" sz="2000" dirty="0">
                <a:solidFill>
                  <a:schemeClr val="bg1"/>
                </a:solidFill>
              </a:rPr>
              <a:t> pre-processing (stop word removal, stemming, etc.) </a:t>
            </a:r>
            <a:r>
              <a:rPr lang="en-GB" sz="2000" dirty="0" err="1">
                <a:solidFill>
                  <a:schemeClr val="bg1"/>
                </a:solidFill>
              </a:rPr>
              <a:t>wurde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noch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nicht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vorgenommen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451417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DATEN</a:t>
            </a:r>
            <a:endParaRPr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0F52CA7F-0E74-4E4A-B999-B613421377CE}"/>
              </a:ext>
            </a:extLst>
          </p:cNvPr>
          <p:cNvSpPr txBox="1"/>
          <p:nvPr/>
        </p:nvSpPr>
        <p:spPr>
          <a:xfrm>
            <a:off x="831584" y="1714528"/>
            <a:ext cx="7628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Datensatz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mit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Briefen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Zum</a:t>
            </a:r>
            <a:r>
              <a:rPr lang="en-GB" sz="2000" dirty="0">
                <a:solidFill>
                  <a:schemeClr val="bg1"/>
                </a:solidFill>
              </a:rPr>
              <a:t> Teil in </a:t>
            </a:r>
            <a:r>
              <a:rPr lang="en-GB" sz="2000" dirty="0" err="1">
                <a:solidFill>
                  <a:schemeClr val="bg1"/>
                </a:solidFill>
              </a:rPr>
              <a:t>sehr</a:t>
            </a:r>
            <a:r>
              <a:rPr lang="en-GB" sz="2000" dirty="0">
                <a:solidFill>
                  <a:schemeClr val="bg1"/>
                </a:solidFill>
              </a:rPr>
              <a:t> alter </a:t>
            </a:r>
            <a:r>
              <a:rPr lang="en-GB" sz="2000" dirty="0" err="1">
                <a:solidFill>
                  <a:schemeClr val="bg1"/>
                </a:solidFill>
              </a:rPr>
              <a:t>Sprache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Annotiert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mit</a:t>
            </a:r>
            <a:r>
              <a:rPr lang="en-GB" sz="2000" dirty="0">
                <a:solidFill>
                  <a:schemeClr val="bg1"/>
                </a:solidFill>
              </a:rPr>
              <a:t> 7 </a:t>
            </a:r>
            <a:r>
              <a:rPr lang="en-GB" sz="2000" dirty="0" err="1">
                <a:solidFill>
                  <a:schemeClr val="bg1"/>
                </a:solidFill>
              </a:rPr>
              <a:t>Autoren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Geschrieben</a:t>
            </a:r>
            <a:r>
              <a:rPr lang="en-GB" sz="2000" dirty="0">
                <a:solidFill>
                  <a:schemeClr val="bg1"/>
                </a:solidFill>
              </a:rPr>
              <a:t> in 7 </a:t>
            </a:r>
            <a:r>
              <a:rPr lang="en-GB" sz="2000" dirty="0" err="1">
                <a:solidFill>
                  <a:schemeClr val="bg1"/>
                </a:solidFill>
              </a:rPr>
              <a:t>Sprachen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Hautpsächlich</a:t>
            </a:r>
            <a:r>
              <a:rPr lang="en-GB" sz="2000" dirty="0">
                <a:solidFill>
                  <a:schemeClr val="bg1"/>
                </a:solidFill>
              </a:rPr>
              <a:t> Deutsch, </a:t>
            </a:r>
            <a:r>
              <a:rPr lang="en-GB" sz="2000" dirty="0" err="1">
                <a:solidFill>
                  <a:schemeClr val="bg1"/>
                </a:solidFill>
              </a:rPr>
              <a:t>Englisch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Dänisch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chemeClr val="bg1"/>
                </a:solidFill>
              </a:rPr>
              <a:t>Wenige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Datenpunkte</a:t>
            </a:r>
            <a:r>
              <a:rPr lang="en-GB" sz="2000" dirty="0">
                <a:solidFill>
                  <a:schemeClr val="bg1"/>
                </a:solidFill>
              </a:rPr>
              <a:t> in </a:t>
            </a:r>
            <a:r>
              <a:rPr lang="en-GB" sz="2000" dirty="0" err="1">
                <a:solidFill>
                  <a:schemeClr val="bg1"/>
                </a:solidFill>
              </a:rPr>
              <a:t>Italienisch</a:t>
            </a:r>
            <a:r>
              <a:rPr lang="en-GB" sz="2000" dirty="0">
                <a:solidFill>
                  <a:schemeClr val="bg1"/>
                </a:solidFill>
              </a:rPr>
              <a:t>, </a:t>
            </a:r>
            <a:r>
              <a:rPr lang="en-GB" sz="2000" dirty="0" err="1">
                <a:solidFill>
                  <a:schemeClr val="bg1"/>
                </a:solidFill>
              </a:rPr>
              <a:t>Französisch</a:t>
            </a:r>
            <a:r>
              <a:rPr lang="en-GB" sz="2000" dirty="0">
                <a:solidFill>
                  <a:schemeClr val="bg1"/>
                </a:solidFill>
              </a:rPr>
              <a:t>, …</a:t>
            </a:r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6384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DATEN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feld 15">
            <a:extLst>
              <a:ext uri="{FF2B5EF4-FFF2-40B4-BE49-F238E27FC236}">
                <a16:creationId xmlns:a16="http://schemas.microsoft.com/office/drawing/2014/main" id="{FBDA7604-C538-044E-B1E4-E513A15C12F2}"/>
              </a:ext>
            </a:extLst>
          </p:cNvPr>
          <p:cNvSpPr txBox="1"/>
          <p:nvPr/>
        </p:nvSpPr>
        <p:spPr>
          <a:xfrm>
            <a:off x="684213" y="1131888"/>
            <a:ext cx="22669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solidFill>
                  <a:schemeClr val="bg1"/>
                </a:solidFill>
              </a:rPr>
              <a:t>Dokumentenlänge</a:t>
            </a:r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4B12FB0A-49B8-F944-A726-EE755F6E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13" y="1766240"/>
            <a:ext cx="7775576" cy="2821635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DEE59C4-4247-B343-A031-429A6BFBAF91}"/>
              </a:ext>
            </a:extLst>
          </p:cNvPr>
          <p:cNvSpPr txBox="1"/>
          <p:nvPr/>
        </p:nvSpPr>
        <p:spPr>
          <a:xfrm>
            <a:off x="3180522" y="4333462"/>
            <a:ext cx="482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100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91130C4D-5E68-C540-A2AE-9B9BB4BCBA30}"/>
              </a:ext>
            </a:extLst>
          </p:cNvPr>
          <p:cNvSpPr txBox="1"/>
          <p:nvPr/>
        </p:nvSpPr>
        <p:spPr>
          <a:xfrm>
            <a:off x="1887269" y="4333462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B6B2A5B-1A10-9043-8B77-20BDBD436F95}"/>
              </a:ext>
            </a:extLst>
          </p:cNvPr>
          <p:cNvSpPr txBox="1"/>
          <p:nvPr/>
        </p:nvSpPr>
        <p:spPr>
          <a:xfrm>
            <a:off x="2533895" y="4333461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75</a:t>
            </a:r>
          </a:p>
        </p:txBody>
      </p:sp>
    </p:spTree>
    <p:extLst>
      <p:ext uri="{BB962C8B-B14F-4D97-AF65-F5344CB8AC3E}">
        <p14:creationId xmlns:p14="http://schemas.microsoft.com/office/powerpoint/2010/main" val="39455619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PREPROCESSING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feld 12">
            <a:extLst>
              <a:ext uri="{FF2B5EF4-FFF2-40B4-BE49-F238E27FC236}">
                <a16:creationId xmlns:a16="http://schemas.microsoft.com/office/drawing/2014/main" id="{74A12524-2116-3948-BE9E-68D41B19A3AF}"/>
              </a:ext>
            </a:extLst>
          </p:cNvPr>
          <p:cNvSpPr txBox="1"/>
          <p:nvPr/>
        </p:nvSpPr>
        <p:spPr>
          <a:xfrm>
            <a:off x="1674796" y="1395311"/>
            <a:ext cx="12467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GB" sz="20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Satz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166ABAE6-E59E-5740-A13F-4D12BB83F7FD}"/>
              </a:ext>
            </a:extLst>
          </p:cNvPr>
          <p:cNvSpPr/>
          <p:nvPr/>
        </p:nvSpPr>
        <p:spPr>
          <a:xfrm>
            <a:off x="3744536" y="1313835"/>
            <a:ext cx="1442890" cy="563063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Tokenizer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42833B5F-A012-6440-AFA1-7FDFB690AF33}"/>
              </a:ext>
            </a:extLst>
          </p:cNvPr>
          <p:cNvCxnSpPr>
            <a:cxnSpLocks/>
            <a:endCxn id="33" idx="1"/>
          </p:cNvCxnSpPr>
          <p:nvPr/>
        </p:nvCxnSpPr>
        <p:spPr>
          <a:xfrm>
            <a:off x="2618604" y="1595367"/>
            <a:ext cx="1125932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50006D8C-7591-1449-ACE0-D914D8BC0AD7}"/>
              </a:ext>
            </a:extLst>
          </p:cNvPr>
          <p:cNvCxnSpPr>
            <a:cxnSpLocks/>
            <a:stCxn id="33" idx="2"/>
            <a:endCxn id="39" idx="0"/>
          </p:cNvCxnSpPr>
          <p:nvPr/>
        </p:nvCxnSpPr>
        <p:spPr>
          <a:xfrm>
            <a:off x="4465981" y="1876898"/>
            <a:ext cx="0" cy="223910"/>
          </a:xfrm>
          <a:prstGeom prst="straightConnector1">
            <a:avLst/>
          </a:prstGeom>
          <a:ln w="25400"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hteck 38">
            <a:extLst>
              <a:ext uri="{FF2B5EF4-FFF2-40B4-BE49-F238E27FC236}">
                <a16:creationId xmlns:a16="http://schemas.microsoft.com/office/drawing/2014/main" id="{13BD6B8D-6690-184A-B276-524DDFF61ED8}"/>
              </a:ext>
            </a:extLst>
          </p:cNvPr>
          <p:cNvSpPr/>
          <p:nvPr/>
        </p:nvSpPr>
        <p:spPr>
          <a:xfrm>
            <a:off x="3744536" y="2100808"/>
            <a:ext cx="1442890" cy="563063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Language</a:t>
            </a:r>
          </a:p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Detector</a:t>
            </a:r>
          </a:p>
        </p:txBody>
      </p:sp>
      <p:cxnSp>
        <p:nvCxnSpPr>
          <p:cNvPr id="34" name="Gewinkelte Verbindung 33">
            <a:extLst>
              <a:ext uri="{FF2B5EF4-FFF2-40B4-BE49-F238E27FC236}">
                <a16:creationId xmlns:a16="http://schemas.microsoft.com/office/drawing/2014/main" id="{3EC2B972-4C1C-634F-806D-1E61FF6AE53D}"/>
              </a:ext>
            </a:extLst>
          </p:cNvPr>
          <p:cNvCxnSpPr>
            <a:cxnSpLocks/>
            <a:stCxn id="13" idx="2"/>
            <a:endCxn id="39" idx="1"/>
          </p:cNvCxnSpPr>
          <p:nvPr/>
        </p:nvCxnSpPr>
        <p:spPr>
          <a:xfrm rot="16200000" flipH="1">
            <a:off x="2727889" y="1365692"/>
            <a:ext cx="586919" cy="1446375"/>
          </a:xfrm>
          <a:prstGeom prst="bentConnector2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feld 54">
            <a:extLst>
              <a:ext uri="{FF2B5EF4-FFF2-40B4-BE49-F238E27FC236}">
                <a16:creationId xmlns:a16="http://schemas.microsoft.com/office/drawing/2014/main" id="{9DF40EB6-96D1-9D46-93FE-A2C3C8F65614}"/>
              </a:ext>
            </a:extLst>
          </p:cNvPr>
          <p:cNvSpPr txBox="1"/>
          <p:nvPr/>
        </p:nvSpPr>
        <p:spPr>
          <a:xfrm>
            <a:off x="1969293" y="3083168"/>
            <a:ext cx="52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 W1    </a:t>
            </a:r>
            <a:r>
              <a:rPr lang="en-GB" sz="2000" dirty="0">
                <a:solidFill>
                  <a:schemeClr val="bg1">
                    <a:alpha val="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W2       W3    </a:t>
            </a:r>
            <a:r>
              <a:rPr lang="en-GB" sz="105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GB" sz="20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]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15F8F0F0-A8E2-E14D-A523-29D8543B9DD4}"/>
              </a:ext>
            </a:extLst>
          </p:cNvPr>
          <p:cNvSpPr/>
          <p:nvPr/>
        </p:nvSpPr>
        <p:spPr>
          <a:xfrm>
            <a:off x="5524636" y="1316941"/>
            <a:ext cx="1442890" cy="1346930"/>
          </a:xfrm>
          <a:prstGeom prst="rect">
            <a:avLst/>
          </a:prstGeom>
          <a:solidFill>
            <a:srgbClr val="FFCBFF">
              <a:alpha val="50000"/>
            </a:srgbClr>
          </a:solidFill>
          <a:ln>
            <a:solidFill>
              <a:srgbClr val="15051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Transform</a:t>
            </a:r>
          </a:p>
        </p:txBody>
      </p:sp>
      <p:cxnSp>
        <p:nvCxnSpPr>
          <p:cNvPr id="57" name="Gewinkelte Verbindung 56">
            <a:extLst>
              <a:ext uri="{FF2B5EF4-FFF2-40B4-BE49-F238E27FC236}">
                <a16:creationId xmlns:a16="http://schemas.microsoft.com/office/drawing/2014/main" id="{C5115D7D-1EEF-D04D-AC1F-FC53DB89CCDA}"/>
              </a:ext>
            </a:extLst>
          </p:cNvPr>
          <p:cNvCxnSpPr>
            <a:cxnSpLocks/>
            <a:stCxn id="33" idx="3"/>
            <a:endCxn id="56" idx="1"/>
          </p:cNvCxnSpPr>
          <p:nvPr/>
        </p:nvCxnSpPr>
        <p:spPr>
          <a:xfrm>
            <a:off x="5187426" y="1595367"/>
            <a:ext cx="337210" cy="395039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winkelte Verbindung 68">
            <a:extLst>
              <a:ext uri="{FF2B5EF4-FFF2-40B4-BE49-F238E27FC236}">
                <a16:creationId xmlns:a16="http://schemas.microsoft.com/office/drawing/2014/main" id="{D04D50A4-F420-374F-96AF-A385BC58D850}"/>
              </a:ext>
            </a:extLst>
          </p:cNvPr>
          <p:cNvCxnSpPr>
            <a:cxnSpLocks/>
            <a:stCxn id="56" idx="2"/>
          </p:cNvCxnSpPr>
          <p:nvPr/>
        </p:nvCxnSpPr>
        <p:spPr>
          <a:xfrm rot="5400000">
            <a:off x="4296068" y="933100"/>
            <a:ext cx="219243" cy="3680786"/>
          </a:xfrm>
          <a:prstGeom prst="bentConnector2">
            <a:avLst/>
          </a:prstGeom>
          <a:ln w="25400">
            <a:solidFill>
              <a:schemeClr val="bg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hteck 77">
            <a:extLst>
              <a:ext uri="{FF2B5EF4-FFF2-40B4-BE49-F238E27FC236}">
                <a16:creationId xmlns:a16="http://schemas.microsoft.com/office/drawing/2014/main" id="{3ACAD6CD-056F-1F43-8A31-769320AF41E2}"/>
              </a:ext>
            </a:extLst>
          </p:cNvPr>
          <p:cNvSpPr/>
          <p:nvPr/>
        </p:nvSpPr>
        <p:spPr>
          <a:xfrm>
            <a:off x="2074994" y="3656116"/>
            <a:ext cx="4782634" cy="665287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MUSE Embeddings</a:t>
            </a:r>
          </a:p>
        </p:txBody>
      </p:sp>
      <p:cxnSp>
        <p:nvCxnSpPr>
          <p:cNvPr id="79" name="Gewinkelte Verbindung 78">
            <a:extLst>
              <a:ext uri="{FF2B5EF4-FFF2-40B4-BE49-F238E27FC236}">
                <a16:creationId xmlns:a16="http://schemas.microsoft.com/office/drawing/2014/main" id="{6545CDAF-4114-824E-BFC3-8883C5368450}"/>
              </a:ext>
            </a:extLst>
          </p:cNvPr>
          <p:cNvCxnSpPr>
            <a:cxnSpLocks/>
            <a:stCxn id="39" idx="2"/>
            <a:endCxn id="78" idx="0"/>
          </p:cNvCxnSpPr>
          <p:nvPr/>
        </p:nvCxnSpPr>
        <p:spPr>
          <a:xfrm rot="16200000" flipH="1">
            <a:off x="3970024" y="3159828"/>
            <a:ext cx="992245" cy="330"/>
          </a:xfrm>
          <a:prstGeom prst="bentConnector3">
            <a:avLst>
              <a:gd name="adj1" fmla="val 50000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Gerade Verbindung mit Pfeil 87">
            <a:extLst>
              <a:ext uri="{FF2B5EF4-FFF2-40B4-BE49-F238E27FC236}">
                <a16:creationId xmlns:a16="http://schemas.microsoft.com/office/drawing/2014/main" id="{EAF57E1A-5E48-7748-9A4B-F95405EF3A16}"/>
              </a:ext>
            </a:extLst>
          </p:cNvPr>
          <p:cNvCxnSpPr>
            <a:cxnSpLocks/>
          </p:cNvCxnSpPr>
          <p:nvPr/>
        </p:nvCxnSpPr>
        <p:spPr>
          <a:xfrm>
            <a:off x="2581442" y="2877836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Gerade Verbindung mit Pfeil 91">
            <a:extLst>
              <a:ext uri="{FF2B5EF4-FFF2-40B4-BE49-F238E27FC236}">
                <a16:creationId xmlns:a16="http://schemas.microsoft.com/office/drawing/2014/main" id="{1A1EC2E8-F39F-6148-8FC8-BA0B3ECEB012}"/>
              </a:ext>
            </a:extLst>
          </p:cNvPr>
          <p:cNvCxnSpPr>
            <a:cxnSpLocks/>
          </p:cNvCxnSpPr>
          <p:nvPr/>
        </p:nvCxnSpPr>
        <p:spPr>
          <a:xfrm>
            <a:off x="3862487" y="2877836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Gerade Verbindung mit Pfeil 92">
            <a:extLst>
              <a:ext uri="{FF2B5EF4-FFF2-40B4-BE49-F238E27FC236}">
                <a16:creationId xmlns:a16="http://schemas.microsoft.com/office/drawing/2014/main" id="{C8676598-8BAE-4343-8B67-747B767DAC6A}"/>
              </a:ext>
            </a:extLst>
          </p:cNvPr>
          <p:cNvCxnSpPr>
            <a:cxnSpLocks/>
          </p:cNvCxnSpPr>
          <p:nvPr/>
        </p:nvCxnSpPr>
        <p:spPr>
          <a:xfrm>
            <a:off x="5101413" y="2884909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Gerade Verbindung mit Pfeil 93">
            <a:extLst>
              <a:ext uri="{FF2B5EF4-FFF2-40B4-BE49-F238E27FC236}">
                <a16:creationId xmlns:a16="http://schemas.microsoft.com/office/drawing/2014/main" id="{65300D37-D652-DA40-8EC7-B7D7EE916338}"/>
              </a:ext>
            </a:extLst>
          </p:cNvPr>
          <p:cNvCxnSpPr>
            <a:cxnSpLocks/>
          </p:cNvCxnSpPr>
          <p:nvPr/>
        </p:nvCxnSpPr>
        <p:spPr>
          <a:xfrm>
            <a:off x="2593068" y="3411709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Gerade Verbindung mit Pfeil 94">
            <a:extLst>
              <a:ext uri="{FF2B5EF4-FFF2-40B4-BE49-F238E27FC236}">
                <a16:creationId xmlns:a16="http://schemas.microsoft.com/office/drawing/2014/main" id="{905D1E7A-4A27-E646-8696-4EB34A5ED95D}"/>
              </a:ext>
            </a:extLst>
          </p:cNvPr>
          <p:cNvCxnSpPr>
            <a:cxnSpLocks/>
          </p:cNvCxnSpPr>
          <p:nvPr/>
        </p:nvCxnSpPr>
        <p:spPr>
          <a:xfrm>
            <a:off x="3874113" y="3411708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Gerade Verbindung mit Pfeil 95">
            <a:extLst>
              <a:ext uri="{FF2B5EF4-FFF2-40B4-BE49-F238E27FC236}">
                <a16:creationId xmlns:a16="http://schemas.microsoft.com/office/drawing/2014/main" id="{7F6E5ABA-C10E-2140-A720-8A7D0B65A729}"/>
              </a:ext>
            </a:extLst>
          </p:cNvPr>
          <p:cNvCxnSpPr>
            <a:cxnSpLocks/>
          </p:cNvCxnSpPr>
          <p:nvPr/>
        </p:nvCxnSpPr>
        <p:spPr>
          <a:xfrm>
            <a:off x="5111454" y="3411708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Gerade Verbindung mit Pfeil 96">
            <a:extLst>
              <a:ext uri="{FF2B5EF4-FFF2-40B4-BE49-F238E27FC236}">
                <a16:creationId xmlns:a16="http://schemas.microsoft.com/office/drawing/2014/main" id="{74F9511D-1D3C-5A48-9D1A-B3F88DB2B32A}"/>
              </a:ext>
            </a:extLst>
          </p:cNvPr>
          <p:cNvCxnSpPr>
            <a:cxnSpLocks/>
          </p:cNvCxnSpPr>
          <p:nvPr/>
        </p:nvCxnSpPr>
        <p:spPr>
          <a:xfrm>
            <a:off x="2618604" y="4321403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Gerade Verbindung mit Pfeil 97">
            <a:extLst>
              <a:ext uri="{FF2B5EF4-FFF2-40B4-BE49-F238E27FC236}">
                <a16:creationId xmlns:a16="http://schemas.microsoft.com/office/drawing/2014/main" id="{268E37B7-5308-2240-8E8E-CDFC08FE97DF}"/>
              </a:ext>
            </a:extLst>
          </p:cNvPr>
          <p:cNvCxnSpPr>
            <a:cxnSpLocks/>
          </p:cNvCxnSpPr>
          <p:nvPr/>
        </p:nvCxnSpPr>
        <p:spPr>
          <a:xfrm>
            <a:off x="3874113" y="4321403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Gerade Verbindung mit Pfeil 98">
            <a:extLst>
              <a:ext uri="{FF2B5EF4-FFF2-40B4-BE49-F238E27FC236}">
                <a16:creationId xmlns:a16="http://schemas.microsoft.com/office/drawing/2014/main" id="{20F3F56C-56FC-F04D-9C39-F3378819762D}"/>
              </a:ext>
            </a:extLst>
          </p:cNvPr>
          <p:cNvCxnSpPr>
            <a:cxnSpLocks/>
          </p:cNvCxnSpPr>
          <p:nvPr/>
        </p:nvCxnSpPr>
        <p:spPr>
          <a:xfrm>
            <a:off x="5111454" y="4321403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Gerade Verbindung mit Pfeil 99">
            <a:extLst>
              <a:ext uri="{FF2B5EF4-FFF2-40B4-BE49-F238E27FC236}">
                <a16:creationId xmlns:a16="http://schemas.microsoft.com/office/drawing/2014/main" id="{B3CA9608-8976-374E-AC75-1BCFDB7E5017}"/>
              </a:ext>
            </a:extLst>
          </p:cNvPr>
          <p:cNvCxnSpPr>
            <a:cxnSpLocks/>
          </p:cNvCxnSpPr>
          <p:nvPr/>
        </p:nvCxnSpPr>
        <p:spPr>
          <a:xfrm>
            <a:off x="6263447" y="3411707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Gerade Verbindung mit Pfeil 100">
            <a:extLst>
              <a:ext uri="{FF2B5EF4-FFF2-40B4-BE49-F238E27FC236}">
                <a16:creationId xmlns:a16="http://schemas.microsoft.com/office/drawing/2014/main" id="{7FC58D06-A033-C747-A938-D2D23F11750C}"/>
              </a:ext>
            </a:extLst>
          </p:cNvPr>
          <p:cNvCxnSpPr>
            <a:cxnSpLocks/>
          </p:cNvCxnSpPr>
          <p:nvPr/>
        </p:nvCxnSpPr>
        <p:spPr>
          <a:xfrm>
            <a:off x="6309952" y="4321402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Gerade Verbindung mit Pfeil 101">
            <a:extLst>
              <a:ext uri="{FF2B5EF4-FFF2-40B4-BE49-F238E27FC236}">
                <a16:creationId xmlns:a16="http://schemas.microsoft.com/office/drawing/2014/main" id="{6A59C614-E274-6E40-BD1C-C07DBEF697E1}"/>
              </a:ext>
            </a:extLst>
          </p:cNvPr>
          <p:cNvCxnSpPr>
            <a:cxnSpLocks/>
          </p:cNvCxnSpPr>
          <p:nvPr/>
        </p:nvCxnSpPr>
        <p:spPr>
          <a:xfrm>
            <a:off x="6246080" y="2884909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Textfeld 104">
            <a:extLst>
              <a:ext uri="{FF2B5EF4-FFF2-40B4-BE49-F238E27FC236}">
                <a16:creationId xmlns:a16="http://schemas.microsoft.com/office/drawing/2014/main" id="{0BD13CB0-A4D1-E548-AE78-E3E893DB6C4D}"/>
              </a:ext>
            </a:extLst>
          </p:cNvPr>
          <p:cNvSpPr txBox="1"/>
          <p:nvPr/>
        </p:nvSpPr>
        <p:spPr>
          <a:xfrm>
            <a:off x="1969293" y="4608861"/>
            <a:ext cx="52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 W1       W2       W3     </a:t>
            </a:r>
            <a:r>
              <a:rPr lang="en-GB" sz="105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]</a:t>
            </a:r>
          </a:p>
        </p:txBody>
      </p:sp>
    </p:spTree>
    <p:extLst>
      <p:ext uri="{BB962C8B-B14F-4D97-AF65-F5344CB8AC3E}">
        <p14:creationId xmlns:p14="http://schemas.microsoft.com/office/powerpoint/2010/main" val="162889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9" grpId="0" animBg="1"/>
      <p:bldP spid="55" grpId="0"/>
      <p:bldP spid="56" grpId="0" animBg="1"/>
      <p:bldP spid="78" grpId="0" animBg="1"/>
      <p:bldP spid="10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MODELARCHITEKTUR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Textfeld 107">
            <a:extLst>
              <a:ext uri="{FF2B5EF4-FFF2-40B4-BE49-F238E27FC236}">
                <a16:creationId xmlns:a16="http://schemas.microsoft.com/office/drawing/2014/main" id="{76E74871-DB97-0E49-B6A5-ABF80D02AC7B}"/>
              </a:ext>
            </a:extLst>
          </p:cNvPr>
          <p:cNvSpPr txBox="1"/>
          <p:nvPr/>
        </p:nvSpPr>
        <p:spPr>
          <a:xfrm>
            <a:off x="818967" y="1131888"/>
            <a:ext cx="52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 W1       W2       W3     </a:t>
            </a:r>
            <a:r>
              <a:rPr lang="en-GB" sz="105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]</a:t>
            </a:r>
          </a:p>
        </p:txBody>
      </p:sp>
    </p:spTree>
    <p:extLst>
      <p:ext uri="{BB962C8B-B14F-4D97-AF65-F5344CB8AC3E}">
        <p14:creationId xmlns:p14="http://schemas.microsoft.com/office/powerpoint/2010/main" val="3497240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LAYERAUFBAU</a:t>
            </a:r>
            <a:endParaRPr dirty="0"/>
          </a:p>
        </p:txBody>
      </p:sp>
      <p:cxnSp>
        <p:nvCxnSpPr>
          <p:cNvPr id="4" name="Gerade Verbindung 3">
            <a:extLst>
              <a:ext uri="{FF2B5EF4-FFF2-40B4-BE49-F238E27FC236}">
                <a16:creationId xmlns:a16="http://schemas.microsoft.com/office/drawing/2014/main" id="{E54CC37B-F4AB-1743-9BE1-827E43302946}"/>
              </a:ext>
            </a:extLst>
          </p:cNvPr>
          <p:cNvCxnSpPr>
            <a:cxnSpLocks/>
            <a:stCxn id="47" idx="6"/>
            <a:endCxn id="47" idx="2"/>
          </p:cNvCxnSpPr>
          <p:nvPr/>
        </p:nvCxnSpPr>
        <p:spPr>
          <a:xfrm flipH="1">
            <a:off x="-384815" y="3363846"/>
            <a:ext cx="4932400" cy="0"/>
          </a:xfrm>
          <a:prstGeom prst="line">
            <a:avLst/>
          </a:prstGeom>
          <a:ln w="254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7630D698-97DB-114E-913B-49FBBBB54556}"/>
              </a:ext>
            </a:extLst>
          </p:cNvPr>
          <p:cNvGrpSpPr/>
          <p:nvPr/>
        </p:nvGrpSpPr>
        <p:grpSpPr>
          <a:xfrm>
            <a:off x="4945933" y="1712576"/>
            <a:ext cx="3051099" cy="1182568"/>
            <a:chOff x="5269940" y="1389327"/>
            <a:chExt cx="2649649" cy="1182568"/>
          </a:xfrm>
        </p:grpSpPr>
        <p:sp>
          <p:nvSpPr>
            <p:cNvPr id="72" name="Textfeld 71">
              <a:extLst>
                <a:ext uri="{FF2B5EF4-FFF2-40B4-BE49-F238E27FC236}">
                  <a16:creationId xmlns:a16="http://schemas.microsoft.com/office/drawing/2014/main" id="{C3199DEC-3A35-4D48-BAA7-384ABFEEE1A9}"/>
                </a:ext>
              </a:extLst>
            </p:cNvPr>
            <p:cNvSpPr txBox="1"/>
            <p:nvPr/>
          </p:nvSpPr>
          <p:spPr>
            <a:xfrm>
              <a:off x="5269940" y="1389327"/>
              <a:ext cx="1255552" cy="84228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r"/>
              <a:r>
                <a:rPr lang="en-GB" dirty="0" err="1">
                  <a:solidFill>
                    <a:schemeClr val="bg1"/>
                  </a:solidFill>
                </a:rPr>
                <a:t>Gewichtsmatrix</a:t>
              </a:r>
              <a:endParaRPr lang="en-GB" dirty="0">
                <a:solidFill>
                  <a:schemeClr val="bg1"/>
                </a:solidFill>
              </a:endParaRPr>
            </a:p>
            <a:p>
              <a:pPr algn="r"/>
              <a:r>
                <a:rPr lang="en-GB" dirty="0" err="1">
                  <a:solidFill>
                    <a:schemeClr val="bg1"/>
                  </a:solidFill>
                </a:rPr>
                <a:t>Inputvektor</a:t>
              </a:r>
              <a:endParaRPr lang="en-GB" dirty="0">
                <a:solidFill>
                  <a:schemeClr val="bg1"/>
                </a:solidFill>
              </a:endParaRPr>
            </a:p>
            <a:p>
              <a:pPr algn="r"/>
              <a:r>
                <a:rPr lang="en-GB" dirty="0">
                  <a:solidFill>
                    <a:schemeClr val="bg1"/>
                  </a:solidFill>
                </a:rPr>
                <a:t>Hidden Layer</a:t>
              </a:r>
            </a:p>
            <a:p>
              <a:pPr algn="r"/>
              <a:r>
                <a:rPr lang="en-GB" dirty="0" err="1">
                  <a:solidFill>
                    <a:schemeClr val="bg1"/>
                  </a:solidFill>
                </a:rPr>
                <a:t>Biasvektor</a:t>
              </a:r>
              <a:endParaRPr lang="en-GB" dirty="0">
                <a:solidFill>
                  <a:schemeClr val="bg1"/>
                </a:solidFill>
              </a:endParaRPr>
            </a:p>
            <a:p>
              <a:pPr algn="r"/>
              <a:r>
                <a:rPr lang="en-GB" dirty="0">
                  <a:solidFill>
                    <a:schemeClr val="bg1"/>
                  </a:solidFill>
                </a:rPr>
                <a:t>Output Layer</a:t>
              </a:r>
            </a:p>
            <a:p>
              <a:pPr algn="r"/>
              <a:endParaRPr lang="en-GB" dirty="0">
                <a:solidFill>
                  <a:schemeClr val="bg1"/>
                </a:solidFill>
              </a:endParaRPr>
            </a:p>
            <a:p>
              <a:pPr algn="r"/>
              <a:endParaRPr lang="en-GB" dirty="0">
                <a:solidFill>
                  <a:schemeClr val="bg1"/>
                </a:solidFill>
              </a:endParaRPr>
            </a:p>
            <a:p>
              <a:pPr algn="r"/>
              <a:endParaRPr lang="en-GB" dirty="0">
                <a:solidFill>
                  <a:schemeClr val="bg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83B8A8F2-75DB-D942-A223-A838A0BCA79B}"/>
                    </a:ext>
                  </a:extLst>
                </p:cNvPr>
                <p:cNvSpPr txBox="1"/>
                <p:nvPr/>
              </p:nvSpPr>
              <p:spPr>
                <a:xfrm>
                  <a:off x="6525492" y="1389327"/>
                  <a:ext cx="1394097" cy="11825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de-DE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𝑥h</m:t>
                                </m:r>
                              </m:sub>
                            </m:sSub>
                          </m:e>
                          <m:sup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z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oMath>
                    </m:oMathPara>
                  </a14:m>
                  <a:endParaRPr lang="de-DE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a:rPr lang="de-DE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p>
                        </m:sSup>
                      </m:oMath>
                    </m:oMathPara>
                  </a14:m>
                  <a:endParaRPr lang="de-DE" dirty="0">
                    <a:solidFill>
                      <a:schemeClr val="bg1"/>
                    </a:solidFill>
                    <a:ea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sup>
                        </m:sSup>
                      </m:oMath>
                    </m:oMathPara>
                  </a14:m>
                  <a:endParaRPr lang="de-DE" dirty="0">
                    <a:solidFill>
                      <a:schemeClr val="bg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74" name="Textfeld 73">
                  <a:extLst>
                    <a:ext uri="{FF2B5EF4-FFF2-40B4-BE49-F238E27FC236}">
                      <a16:creationId xmlns:a16="http://schemas.microsoft.com/office/drawing/2014/main" id="{83B8A8F2-75DB-D942-A223-A838A0BCA7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5492" y="1389327"/>
                  <a:ext cx="1394097" cy="118256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3293EC3F-9C51-774F-904E-70E317B5A4DC}"/>
              </a:ext>
            </a:extLst>
          </p:cNvPr>
          <p:cNvGrpSpPr/>
          <p:nvPr/>
        </p:nvGrpSpPr>
        <p:grpSpPr>
          <a:xfrm>
            <a:off x="-384815" y="897646"/>
            <a:ext cx="4932400" cy="4932400"/>
            <a:chOff x="-599356" y="1185050"/>
            <a:chExt cx="4932400" cy="49324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BB9A792-726F-EA4C-BDF1-10B3FA62545E}"/>
                </a:ext>
              </a:extLst>
            </p:cNvPr>
            <p:cNvSpPr/>
            <p:nvPr/>
          </p:nvSpPr>
          <p:spPr>
            <a:xfrm>
              <a:off x="-599356" y="1185050"/>
              <a:ext cx="4932400" cy="49324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37B08621-D18D-0241-A428-7045C4F6F04A}"/>
                    </a:ext>
                  </a:extLst>
                </p:cNvPr>
                <p:cNvSpPr txBox="1"/>
                <p:nvPr/>
              </p:nvSpPr>
              <p:spPr>
                <a:xfrm>
                  <a:off x="-132185" y="1614778"/>
                  <a:ext cx="3998057" cy="16499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Schritt 1</a:t>
                  </a:r>
                </a:p>
                <a:p>
                  <a:pPr algn="ctr"/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Bereche</a:t>
                  </a:r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 den </a:t>
                  </a:r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neuen</a:t>
                  </a:r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Wert des Layers</a:t>
                  </a:r>
                </a:p>
                <a:p>
                  <a:pPr algn="ctr"/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200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de-DE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de-DE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de-DE" sz="2000" i="1">
                                    <a:solidFill>
                                      <a:schemeClr val="accent5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𝑥h</m:t>
                                </m:r>
                              </m:sub>
                            </m:sSub>
                          </m:e>
                          <m:sup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de-DE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de-DE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DE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2000" i="1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de-DE" sz="2000" b="0" i="1" smtClean="0">
                                <a:solidFill>
                                  <a:schemeClr val="accent5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3" name="Textfeld 62">
                  <a:extLst>
                    <a:ext uri="{FF2B5EF4-FFF2-40B4-BE49-F238E27FC236}">
                      <a16:creationId xmlns:a16="http://schemas.microsoft.com/office/drawing/2014/main" id="{37B08621-D18D-0241-A428-7045C4F6F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185" y="1614778"/>
                  <a:ext cx="3998057" cy="1649939"/>
                </a:xfrm>
                <a:prstGeom prst="rect">
                  <a:avLst/>
                </a:prstGeom>
                <a:blipFill>
                  <a:blip r:embed="rId4"/>
                  <a:stretch>
                    <a:fillRect t="-2308" b="-153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5" name="Gerade Verbindung 64">
              <a:extLst>
                <a:ext uri="{FF2B5EF4-FFF2-40B4-BE49-F238E27FC236}">
                  <a16:creationId xmlns:a16="http://schemas.microsoft.com/office/drawing/2014/main" id="{195065E2-DAFF-DC47-9CF7-42C42908F5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599356" y="3336055"/>
              <a:ext cx="4932400" cy="0"/>
            </a:xfrm>
            <a:prstGeom prst="line">
              <a:avLst/>
            </a:prstGeom>
            <a:ln w="25400"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648C8BF-003D-3B43-BCDA-680904BF7C19}"/>
                    </a:ext>
                  </a:extLst>
                </p:cNvPr>
                <p:cNvSpPr txBox="1"/>
                <p:nvPr/>
              </p:nvSpPr>
              <p:spPr>
                <a:xfrm>
                  <a:off x="-132186" y="3630069"/>
                  <a:ext cx="3998057" cy="16312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sz="2000" b="1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Schritt</a:t>
                  </a:r>
                  <a:r>
                    <a:rPr lang="en-GB" sz="2000" b="1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 2</a:t>
                  </a:r>
                </a:p>
                <a:p>
                  <a:pPr algn="ctr"/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Nutze</a:t>
                  </a:r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 Activation </a:t>
                  </a:r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Funktion</a:t>
                  </a:r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für</a:t>
                  </a:r>
                  <a:r>
                    <a:rPr lang="en-GB" sz="2000" dirty="0">
                      <a:solidFill>
                        <a:schemeClr val="accent5">
                          <a:lumMod val="50000"/>
                        </a:schemeClr>
                      </a:solidFill>
                    </a:rPr>
                    <a:t> Non-</a:t>
                  </a:r>
                  <a:r>
                    <a:rPr lang="en-GB" sz="2000" dirty="0" err="1">
                      <a:solidFill>
                        <a:schemeClr val="accent5">
                          <a:lumMod val="50000"/>
                        </a:schemeClr>
                      </a:solidFill>
                    </a:rPr>
                    <a:t>Linearität</a:t>
                  </a:r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DE" sz="2000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de-DE" sz="2000" i="1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de-DE" sz="2000" b="0" i="1" smtClean="0">
                            <a:solidFill>
                              <a:schemeClr val="accent5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>
                    <a:solidFill>
                      <a:schemeClr val="accent5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78" name="Textfeld 77">
                  <a:extLst>
                    <a:ext uri="{FF2B5EF4-FFF2-40B4-BE49-F238E27FC236}">
                      <a16:creationId xmlns:a16="http://schemas.microsoft.com/office/drawing/2014/main" id="{F648C8BF-003D-3B43-BCDA-680904BF7C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2186" y="3630069"/>
                  <a:ext cx="3998057" cy="1631216"/>
                </a:xfrm>
                <a:prstGeom prst="rect">
                  <a:avLst/>
                </a:prstGeom>
                <a:blipFill>
                  <a:blip r:embed="rId5"/>
                  <a:stretch>
                    <a:fillRect t="-1538" b="-2308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F40FDCAB-737F-3442-9522-6377A5AC6E4D}"/>
                  </a:ext>
                </a:extLst>
              </p:cNvPr>
              <p:cNvSpPr txBox="1"/>
              <p:nvPr/>
            </p:nvSpPr>
            <p:spPr>
              <a:xfrm>
                <a:off x="5020667" y="3220827"/>
                <a:ext cx="2901633" cy="158808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Non-</a:t>
                </a:r>
                <a:r>
                  <a:rPr lang="en-GB" dirty="0" err="1">
                    <a:solidFill>
                      <a:schemeClr val="bg1"/>
                    </a:solidFill>
                  </a:rPr>
                  <a:t>lineare</a:t>
                </a:r>
                <a:r>
                  <a:rPr lang="en-GB" dirty="0">
                    <a:solidFill>
                      <a:schemeClr val="bg1"/>
                    </a:solidFill>
                  </a:rPr>
                  <a:t> Activation </a:t>
                </a:r>
                <a:r>
                  <a:rPr lang="en-GB" dirty="0" err="1">
                    <a:solidFill>
                      <a:schemeClr val="bg1"/>
                    </a:solidFill>
                  </a:rPr>
                  <a:t>Funktionen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sind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notwendig</a:t>
                </a:r>
                <a:r>
                  <a:rPr lang="en-GB" dirty="0">
                    <a:solidFill>
                      <a:schemeClr val="bg1"/>
                    </a:solidFill>
                  </a:rPr>
                  <a:t>, </a:t>
                </a:r>
                <a:r>
                  <a:rPr lang="en-GB" dirty="0" err="1">
                    <a:solidFill>
                      <a:schemeClr val="bg1"/>
                    </a:solidFill>
                  </a:rPr>
                  <a:t>damit</a:t>
                </a:r>
                <a:r>
                  <a:rPr lang="en-GB" dirty="0">
                    <a:solidFill>
                      <a:schemeClr val="bg1"/>
                    </a:solidFill>
                  </a:rPr>
                  <a:t> das Model </a:t>
                </a:r>
                <a:r>
                  <a:rPr lang="en-GB" dirty="0" err="1">
                    <a:solidFill>
                      <a:schemeClr val="bg1"/>
                    </a:solidFill>
                  </a:rPr>
                  <a:t>selbst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keine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Lineare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Funktion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ist</a:t>
                </a:r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de-DE" b="0" dirty="0">
                    <a:solidFill>
                      <a:schemeClr val="bg1"/>
                    </a:solidFill>
                  </a:rPr>
                  <a:t>Beliebte Funktionen für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:</a:t>
                </a: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ReLU, Sigmoid, Tanh, </a:t>
                </a:r>
                <a:r>
                  <a:rPr lang="en-GB" dirty="0" err="1">
                    <a:solidFill>
                      <a:schemeClr val="bg1"/>
                    </a:solidFill>
                  </a:rPr>
                  <a:t>Softmax</a:t>
                </a:r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4" name="Textfeld 83">
                <a:extLst>
                  <a:ext uri="{FF2B5EF4-FFF2-40B4-BE49-F238E27FC236}">
                    <a16:creationId xmlns:a16="http://schemas.microsoft.com/office/drawing/2014/main" id="{F40FDCAB-737F-3442-9522-6377A5AC6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667" y="3220827"/>
                <a:ext cx="2901633" cy="1588089"/>
              </a:xfrm>
              <a:prstGeom prst="rect">
                <a:avLst/>
              </a:prstGeom>
              <a:blipFill>
                <a:blip r:embed="rId6"/>
                <a:stretch>
                  <a:fillRect l="-435" t="-7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Gerade Verbindung 70">
            <a:extLst>
              <a:ext uri="{FF2B5EF4-FFF2-40B4-BE49-F238E27FC236}">
                <a16:creationId xmlns:a16="http://schemas.microsoft.com/office/drawing/2014/main" id="{258B0048-02B6-F84C-A081-1201B462261B}"/>
              </a:ext>
            </a:extLst>
          </p:cNvPr>
          <p:cNvCxnSpPr>
            <a:cxnSpLocks/>
          </p:cNvCxnSpPr>
          <p:nvPr/>
        </p:nvCxnSpPr>
        <p:spPr>
          <a:xfrm>
            <a:off x="4945933" y="3040063"/>
            <a:ext cx="3243027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uppieren 135">
            <a:extLst>
              <a:ext uri="{FF2B5EF4-FFF2-40B4-BE49-F238E27FC236}">
                <a16:creationId xmlns:a16="http://schemas.microsoft.com/office/drawing/2014/main" id="{4CEEBFBB-3B5B-214C-BA8F-BC10E15022D1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702A21F7-A49E-664B-B5CA-65E55A10B07D}"/>
                </a:ext>
              </a:extLst>
            </p:cNvPr>
            <p:cNvCxnSpPr>
              <a:cxnSpLocks/>
              <a:stCxn id="162" idx="6"/>
              <a:endCxn id="164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Gerade Verbindung mit Pfeil 137">
              <a:extLst>
                <a:ext uri="{FF2B5EF4-FFF2-40B4-BE49-F238E27FC236}">
                  <a16:creationId xmlns:a16="http://schemas.microsoft.com/office/drawing/2014/main" id="{B1007066-7E76-B44B-B069-46772DB31FAF}"/>
                </a:ext>
              </a:extLst>
            </p:cNvPr>
            <p:cNvCxnSpPr>
              <a:cxnSpLocks/>
              <a:stCxn id="162" idx="6"/>
              <a:endCxn id="165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Gerade Verbindung mit Pfeil 138">
              <a:extLst>
                <a:ext uri="{FF2B5EF4-FFF2-40B4-BE49-F238E27FC236}">
                  <a16:creationId xmlns:a16="http://schemas.microsoft.com/office/drawing/2014/main" id="{9A0C3155-8815-7D46-8F51-D3E3CBFB3F21}"/>
                </a:ext>
              </a:extLst>
            </p:cNvPr>
            <p:cNvCxnSpPr>
              <a:cxnSpLocks/>
              <a:stCxn id="162" idx="6"/>
              <a:endCxn id="166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E3A425C-6F06-2C42-9902-DCB02D0611D1}"/>
                </a:ext>
              </a:extLst>
            </p:cNvPr>
            <p:cNvCxnSpPr>
              <a:cxnSpLocks/>
              <a:stCxn id="162" idx="6"/>
              <a:endCxn id="167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F4544DDB-BE12-424B-B140-81EEA9823520}"/>
                </a:ext>
              </a:extLst>
            </p:cNvPr>
            <p:cNvCxnSpPr>
              <a:cxnSpLocks/>
              <a:stCxn id="163" idx="6"/>
              <a:endCxn id="164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Gerade Verbindung mit Pfeil 141">
              <a:extLst>
                <a:ext uri="{FF2B5EF4-FFF2-40B4-BE49-F238E27FC236}">
                  <a16:creationId xmlns:a16="http://schemas.microsoft.com/office/drawing/2014/main" id="{505ACB71-0DCA-DA48-B102-70D38F478C84}"/>
                </a:ext>
              </a:extLst>
            </p:cNvPr>
            <p:cNvCxnSpPr>
              <a:cxnSpLocks/>
              <a:stCxn id="163" idx="6"/>
              <a:endCxn id="165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BFF1A63B-BD09-3E46-B9C0-EB1936CAFA91}"/>
                </a:ext>
              </a:extLst>
            </p:cNvPr>
            <p:cNvCxnSpPr>
              <a:cxnSpLocks/>
              <a:stCxn id="163" idx="6"/>
              <a:endCxn id="166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Gerade Verbindung mit Pfeil 143">
              <a:extLst>
                <a:ext uri="{FF2B5EF4-FFF2-40B4-BE49-F238E27FC236}">
                  <a16:creationId xmlns:a16="http://schemas.microsoft.com/office/drawing/2014/main" id="{31EE9CC6-26A3-3B4E-B098-6F114A38F2BA}"/>
                </a:ext>
              </a:extLst>
            </p:cNvPr>
            <p:cNvCxnSpPr>
              <a:cxnSpLocks/>
              <a:stCxn id="163" idx="6"/>
              <a:endCxn id="167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Gerade Verbindung mit Pfeil 144">
              <a:extLst>
                <a:ext uri="{FF2B5EF4-FFF2-40B4-BE49-F238E27FC236}">
                  <a16:creationId xmlns:a16="http://schemas.microsoft.com/office/drawing/2014/main" id="{B08C54B7-BA94-A542-A517-DF44FB75F49E}"/>
                </a:ext>
              </a:extLst>
            </p:cNvPr>
            <p:cNvCxnSpPr>
              <a:cxnSpLocks/>
              <a:stCxn id="168" idx="6"/>
              <a:endCxn id="164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9C3122E4-04C4-BC42-B254-9FAB49216DB3}"/>
                </a:ext>
              </a:extLst>
            </p:cNvPr>
            <p:cNvCxnSpPr>
              <a:cxnSpLocks/>
              <a:stCxn id="168" idx="6"/>
              <a:endCxn id="165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66FF09A3-230C-9A44-A711-E5E8B21024BB}"/>
                </a:ext>
              </a:extLst>
            </p:cNvPr>
            <p:cNvCxnSpPr>
              <a:cxnSpLocks/>
              <a:stCxn id="168" idx="6"/>
              <a:endCxn id="167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7AF5784F-A6A6-144D-8755-737929A9B9DE}"/>
                </a:ext>
              </a:extLst>
            </p:cNvPr>
            <p:cNvCxnSpPr>
              <a:cxnSpLocks/>
              <a:stCxn id="168" idx="6"/>
              <a:endCxn id="166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47048275-2D79-2E47-BF25-7E56903E398D}"/>
                </a:ext>
              </a:extLst>
            </p:cNvPr>
            <p:cNvCxnSpPr>
              <a:cxnSpLocks/>
              <a:stCxn id="164" idx="6"/>
              <a:endCxn id="169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32B936F3-523D-E84D-90F0-2C9584903955}"/>
                </a:ext>
              </a:extLst>
            </p:cNvPr>
            <p:cNvCxnSpPr>
              <a:cxnSpLocks/>
              <a:stCxn id="164" idx="6"/>
              <a:endCxn id="170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D5C246DD-F930-814C-BB53-968687A57AFF}"/>
                </a:ext>
              </a:extLst>
            </p:cNvPr>
            <p:cNvCxnSpPr>
              <a:cxnSpLocks/>
              <a:stCxn id="165" idx="6"/>
              <a:endCxn id="169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E6FB46BB-8CC3-E040-B8B9-577438CB6CFE}"/>
                </a:ext>
              </a:extLst>
            </p:cNvPr>
            <p:cNvCxnSpPr>
              <a:cxnSpLocks/>
              <a:stCxn id="165" idx="6"/>
              <a:endCxn id="170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2CCE9F12-614F-E948-AA56-AEB8CDB4E6D8}"/>
                </a:ext>
              </a:extLst>
            </p:cNvPr>
            <p:cNvCxnSpPr>
              <a:cxnSpLocks/>
              <a:stCxn id="166" idx="6"/>
              <a:endCxn id="170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4981243F-AAEB-6D4E-9089-A74408E562A8}"/>
                </a:ext>
              </a:extLst>
            </p:cNvPr>
            <p:cNvCxnSpPr>
              <a:cxnSpLocks/>
              <a:stCxn id="166" idx="6"/>
              <a:endCxn id="169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BF9B7251-2BC6-A04F-9800-5220A2A058CD}"/>
                </a:ext>
              </a:extLst>
            </p:cNvPr>
            <p:cNvCxnSpPr>
              <a:cxnSpLocks/>
              <a:stCxn id="167" idx="6"/>
              <a:endCxn id="170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19C84C22-2D01-DD42-B2C4-E607DB570E38}"/>
                </a:ext>
              </a:extLst>
            </p:cNvPr>
            <p:cNvCxnSpPr>
              <a:cxnSpLocks/>
              <a:stCxn id="167" idx="6"/>
              <a:endCxn id="169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7" name="Gruppieren 156">
              <a:extLst>
                <a:ext uri="{FF2B5EF4-FFF2-40B4-BE49-F238E27FC236}">
                  <a16:creationId xmlns:a16="http://schemas.microsoft.com/office/drawing/2014/main" id="{44CD44B7-D425-0343-8355-7F9662C0AC90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F3224F6A-4926-BC45-AABE-D484D8CF432C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263CDD3-6B5A-6C44-A241-7859DC3DF266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A6B27774-6D60-0B48-90DE-92066C891274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50D0816B-BA77-FE4E-B82C-C1EAC32CC1D1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7B5E9803-2F3A-5E4E-85E5-8C87F5BFF2B4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2FB5E464-9B96-7F45-9F74-6C9081A1CD30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8" name="Oval 167">
                <a:extLst>
                  <a:ext uri="{FF2B5EF4-FFF2-40B4-BE49-F238E27FC236}">
                    <a16:creationId xmlns:a16="http://schemas.microsoft.com/office/drawing/2014/main" id="{FBBDEB69-1C97-E146-95AC-722BABBAC71A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F61F5F3D-4154-7641-9E0A-87BCFE95A75A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1200DDF2-9036-EC41-813F-DE3A7048040A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4DA33395-A693-494C-AA97-C37BEE698309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19ACB44A-D4F2-CC4C-8362-F5AB1F2B39A7}"/>
                </a:ext>
              </a:extLst>
            </p:cNvPr>
            <p:cNvCxnSpPr>
              <a:cxnSpLocks/>
              <a:stCxn id="164" idx="6"/>
              <a:endCxn id="171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9210974C-C505-DE4A-A857-CA2CEBBFED9D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6E000D81-58AD-1845-A8B3-706220E2BA7E}"/>
                </a:ext>
              </a:extLst>
            </p:cNvPr>
            <p:cNvCxnSpPr>
              <a:cxnSpLocks/>
              <a:stCxn id="166" idx="6"/>
              <a:endCxn id="171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F4582D07-8574-C242-BB84-AD7197D04227}"/>
                </a:ext>
              </a:extLst>
            </p:cNvPr>
            <p:cNvCxnSpPr>
              <a:cxnSpLocks/>
              <a:stCxn id="167" idx="6"/>
              <a:endCxn id="171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Rechteck 50">
            <a:extLst>
              <a:ext uri="{FF2B5EF4-FFF2-40B4-BE49-F238E27FC236}">
                <a16:creationId xmlns:a16="http://schemas.microsoft.com/office/drawing/2014/main" id="{332F5D60-F4FD-864E-A329-AC61FB916616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6198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MODELARCHITEKTUR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feld 104">
            <a:extLst>
              <a:ext uri="{FF2B5EF4-FFF2-40B4-BE49-F238E27FC236}">
                <a16:creationId xmlns:a16="http://schemas.microsoft.com/office/drawing/2014/main" id="{0BD13CB0-A4D1-E548-AE78-E3E893DB6C4D}"/>
              </a:ext>
            </a:extLst>
          </p:cNvPr>
          <p:cNvSpPr txBox="1"/>
          <p:nvPr/>
        </p:nvSpPr>
        <p:spPr>
          <a:xfrm>
            <a:off x="818967" y="1131888"/>
            <a:ext cx="52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  W1       W2       W3     </a:t>
            </a:r>
            <a:r>
              <a:rPr lang="en-GB" sz="105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GB" sz="2000" b="1" dirty="0">
                <a:ln w="3175">
                  <a:solidFill>
                    <a:srgbClr val="FF0000"/>
                  </a:solidFill>
                </a:ln>
                <a:solidFill>
                  <a:srgbClr val="47FFD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 ]</a:t>
            </a:r>
          </a:p>
        </p:txBody>
      </p:sp>
      <p:cxnSp>
        <p:nvCxnSpPr>
          <p:cNvPr id="40" name="Gerade Verbindung mit Pfeil 39">
            <a:extLst>
              <a:ext uri="{FF2B5EF4-FFF2-40B4-BE49-F238E27FC236}">
                <a16:creationId xmlns:a16="http://schemas.microsoft.com/office/drawing/2014/main" id="{583D2719-E0BC-DC4D-8E3B-F7FCA0510C20}"/>
              </a:ext>
            </a:extLst>
          </p:cNvPr>
          <p:cNvCxnSpPr>
            <a:cxnSpLocks/>
          </p:cNvCxnSpPr>
          <p:nvPr/>
        </p:nvCxnSpPr>
        <p:spPr>
          <a:xfrm>
            <a:off x="1418786" y="1531999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4C4133C1-7F28-054D-8408-5DE1EDB55CD5}"/>
              </a:ext>
            </a:extLst>
          </p:cNvPr>
          <p:cNvCxnSpPr>
            <a:cxnSpLocks/>
          </p:cNvCxnSpPr>
          <p:nvPr/>
        </p:nvCxnSpPr>
        <p:spPr>
          <a:xfrm>
            <a:off x="2699831" y="1531998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Gerade Verbindung mit Pfeil 41">
            <a:extLst>
              <a:ext uri="{FF2B5EF4-FFF2-40B4-BE49-F238E27FC236}">
                <a16:creationId xmlns:a16="http://schemas.microsoft.com/office/drawing/2014/main" id="{2A459C95-F7E7-6241-9D5F-1FD8818E51B6}"/>
              </a:ext>
            </a:extLst>
          </p:cNvPr>
          <p:cNvCxnSpPr>
            <a:cxnSpLocks/>
          </p:cNvCxnSpPr>
          <p:nvPr/>
        </p:nvCxnSpPr>
        <p:spPr>
          <a:xfrm>
            <a:off x="3956424" y="1531998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 Verbindung mit Pfeil 57">
            <a:extLst>
              <a:ext uri="{FF2B5EF4-FFF2-40B4-BE49-F238E27FC236}">
                <a16:creationId xmlns:a16="http://schemas.microsoft.com/office/drawing/2014/main" id="{E24DC077-74BE-794E-8B5C-A8E7DB874ECD}"/>
              </a:ext>
            </a:extLst>
          </p:cNvPr>
          <p:cNvCxnSpPr>
            <a:cxnSpLocks/>
          </p:cNvCxnSpPr>
          <p:nvPr/>
        </p:nvCxnSpPr>
        <p:spPr>
          <a:xfrm>
            <a:off x="5089165" y="1531997"/>
            <a:ext cx="0" cy="244407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hteck 19">
            <a:extLst>
              <a:ext uri="{FF2B5EF4-FFF2-40B4-BE49-F238E27FC236}">
                <a16:creationId xmlns:a16="http://schemas.microsoft.com/office/drawing/2014/main" id="{63F1198F-42BB-2949-8798-537C693150C9}"/>
              </a:ext>
            </a:extLst>
          </p:cNvPr>
          <p:cNvSpPr/>
          <p:nvPr/>
        </p:nvSpPr>
        <p:spPr>
          <a:xfrm>
            <a:off x="2339398" y="1875828"/>
            <a:ext cx="720000" cy="603977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FC30CAD5-117E-7642-87C1-FED3830DAC09}"/>
              </a:ext>
            </a:extLst>
          </p:cNvPr>
          <p:cNvSpPr/>
          <p:nvPr/>
        </p:nvSpPr>
        <p:spPr>
          <a:xfrm>
            <a:off x="1059598" y="1874526"/>
            <a:ext cx="720000" cy="603977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96DA85B0-3CCD-E749-9CB5-3572302E3F9D}"/>
              </a:ext>
            </a:extLst>
          </p:cNvPr>
          <p:cNvSpPr/>
          <p:nvPr/>
        </p:nvSpPr>
        <p:spPr>
          <a:xfrm>
            <a:off x="3599953" y="1874527"/>
            <a:ext cx="720000" cy="603977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LSTM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D4CF998B-B4CE-314A-B90F-6A01F7FE2BA2}"/>
              </a:ext>
            </a:extLst>
          </p:cNvPr>
          <p:cNvSpPr/>
          <p:nvPr/>
        </p:nvSpPr>
        <p:spPr>
          <a:xfrm>
            <a:off x="4735374" y="1874526"/>
            <a:ext cx="720000" cy="603977"/>
          </a:xfrm>
          <a:prstGeom prst="rect">
            <a:avLst/>
          </a:prstGeom>
          <a:solidFill>
            <a:srgbClr val="FFCBFF"/>
          </a:solidFill>
          <a:ln>
            <a:solidFill>
              <a:srgbClr val="1505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accent5">
                    <a:lumMod val="50000"/>
                  </a:schemeClr>
                </a:solidFill>
              </a:rPr>
              <a:t>LSTM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E23CCFE3-E5E7-9C41-9620-4AC1710C5334}"/>
              </a:ext>
            </a:extLst>
          </p:cNvPr>
          <p:cNvGrpSpPr/>
          <p:nvPr/>
        </p:nvGrpSpPr>
        <p:grpSpPr>
          <a:xfrm>
            <a:off x="6154673" y="1934892"/>
            <a:ext cx="2265901" cy="2462213"/>
            <a:chOff x="6300773" y="1776404"/>
            <a:chExt cx="2265901" cy="1592727"/>
          </a:xfrm>
        </p:grpSpPr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D25DF900-F87C-764A-9D98-976BC740946B}"/>
                </a:ext>
              </a:extLst>
            </p:cNvPr>
            <p:cNvSpPr txBox="1"/>
            <p:nvPr/>
          </p:nvSpPr>
          <p:spPr>
            <a:xfrm>
              <a:off x="6300773" y="1776404"/>
              <a:ext cx="1326030" cy="159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 err="1">
                  <a:solidFill>
                    <a:schemeClr val="bg1"/>
                  </a:solidFill>
                </a:rPr>
                <a:t>Konfiguration</a:t>
              </a:r>
              <a:endParaRPr lang="en-GB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Input size: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Hidden size: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LSTM layer: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Bi-directional:</a:t>
              </a:r>
            </a:p>
            <a:p>
              <a:r>
                <a:rPr lang="en-GB" dirty="0" err="1">
                  <a:solidFill>
                    <a:schemeClr val="bg1"/>
                  </a:solidFill>
                </a:rPr>
                <a:t>FC_sizes</a:t>
              </a:r>
              <a:r>
                <a:rPr lang="en-GB" dirty="0">
                  <a:solidFill>
                    <a:schemeClr val="bg1"/>
                  </a:solidFill>
                </a:rPr>
                <a:t>: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Dropout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Loss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Learning Rate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Batch Size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C593EE1-2FC7-C244-AA89-BD09F2C383F2}"/>
                </a:ext>
              </a:extLst>
            </p:cNvPr>
            <p:cNvSpPr txBox="1"/>
            <p:nvPr/>
          </p:nvSpPr>
          <p:spPr>
            <a:xfrm>
              <a:off x="7537850" y="1776404"/>
              <a:ext cx="1028824" cy="159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dirty="0">
                <a:solidFill>
                  <a:schemeClr val="bg1"/>
                </a:solidFill>
              </a:endParaRPr>
            </a:p>
            <a:p>
              <a:endParaRPr lang="en-GB" dirty="0">
                <a:solidFill>
                  <a:schemeClr val="bg1"/>
                </a:solidFill>
              </a:endParaRPr>
            </a:p>
            <a:p>
              <a:r>
                <a:rPr lang="en-GB" dirty="0">
                  <a:solidFill>
                    <a:schemeClr val="bg1"/>
                  </a:solidFill>
                </a:rPr>
                <a:t>300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300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1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False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[32, 7]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[0.0, 0.0]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CE Loss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0.004</a:t>
              </a:r>
            </a:p>
            <a:p>
              <a:r>
                <a:rPr lang="en-GB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0BF92382-A069-214A-95F5-EC87457E9ADA}"/>
              </a:ext>
            </a:extLst>
          </p:cNvPr>
          <p:cNvCxnSpPr>
            <a:cxnSpLocks/>
          </p:cNvCxnSpPr>
          <p:nvPr/>
        </p:nvCxnSpPr>
        <p:spPr>
          <a:xfrm>
            <a:off x="6225824" y="2304921"/>
            <a:ext cx="20878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A25CC5CE-4252-E24D-BCB3-5552AF26739D}"/>
              </a:ext>
            </a:extLst>
          </p:cNvPr>
          <p:cNvGrpSpPr/>
          <p:nvPr/>
        </p:nvGrpSpPr>
        <p:grpSpPr>
          <a:xfrm>
            <a:off x="1779598" y="3051052"/>
            <a:ext cx="3074412" cy="1536823"/>
            <a:chOff x="1353832" y="2961701"/>
            <a:chExt cx="3074412" cy="1536823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7845B2B-E4A0-F448-B0BE-AF30D41BC3D4}"/>
                </a:ext>
              </a:extLst>
            </p:cNvPr>
            <p:cNvSpPr/>
            <p:nvPr/>
          </p:nvSpPr>
          <p:spPr>
            <a:xfrm>
              <a:off x="1353832" y="3110806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C39A3ED8-BA5D-7640-80C6-4550741E71B2}"/>
                </a:ext>
              </a:extLst>
            </p:cNvPr>
            <p:cNvSpPr/>
            <p:nvPr/>
          </p:nvSpPr>
          <p:spPr>
            <a:xfrm>
              <a:off x="1353832" y="3544440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511EF81-97AC-5943-A2F4-F2D1E3B162D5}"/>
                </a:ext>
              </a:extLst>
            </p:cNvPr>
            <p:cNvSpPr/>
            <p:nvPr/>
          </p:nvSpPr>
          <p:spPr>
            <a:xfrm>
              <a:off x="2739375" y="2961701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8C8829F-7703-524F-8C98-0E86E44B2AE1}"/>
                </a:ext>
              </a:extLst>
            </p:cNvPr>
            <p:cNvSpPr/>
            <p:nvPr/>
          </p:nvSpPr>
          <p:spPr>
            <a:xfrm>
              <a:off x="2739375" y="3380252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50D36D8-0371-674A-9230-5C27CD602D47}"/>
                </a:ext>
              </a:extLst>
            </p:cNvPr>
            <p:cNvSpPr/>
            <p:nvPr/>
          </p:nvSpPr>
          <p:spPr>
            <a:xfrm>
              <a:off x="2739375" y="3798802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8E2BA9-8DC4-6E4B-84D5-42CBBC3C0CFC}"/>
                </a:ext>
              </a:extLst>
            </p:cNvPr>
            <p:cNvSpPr/>
            <p:nvPr/>
          </p:nvSpPr>
          <p:spPr>
            <a:xfrm>
              <a:off x="2739375" y="4217353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EE04796-49FC-0045-B02F-91EE3156A3BB}"/>
                </a:ext>
              </a:extLst>
            </p:cNvPr>
            <p:cNvSpPr/>
            <p:nvPr/>
          </p:nvSpPr>
          <p:spPr>
            <a:xfrm>
              <a:off x="1353832" y="3978074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8A1A571B-A2DE-4645-8A8D-527749B49964}"/>
                </a:ext>
              </a:extLst>
            </p:cNvPr>
            <p:cNvSpPr/>
            <p:nvPr/>
          </p:nvSpPr>
          <p:spPr>
            <a:xfrm>
              <a:off x="4102000" y="3102287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1E1B351-02B8-8F4B-AE32-7E90258BF996}"/>
                </a:ext>
              </a:extLst>
            </p:cNvPr>
            <p:cNvSpPr/>
            <p:nvPr/>
          </p:nvSpPr>
          <p:spPr>
            <a:xfrm>
              <a:off x="4102000" y="3972760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60B035C5-2CFE-0140-B9E4-FAB33BC720D2}"/>
                </a:ext>
              </a:extLst>
            </p:cNvPr>
            <p:cNvCxnSpPr>
              <a:stCxn id="72" idx="6"/>
              <a:endCxn id="74" idx="2"/>
            </p:cNvCxnSpPr>
            <p:nvPr/>
          </p:nvCxnSpPr>
          <p:spPr>
            <a:xfrm flipV="1">
              <a:off x="1680076" y="3102287"/>
              <a:ext cx="1059299" cy="14910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F0E31E4F-45F8-7C4C-BC27-2521576CA230}"/>
                </a:ext>
              </a:extLst>
            </p:cNvPr>
            <p:cNvCxnSpPr>
              <a:stCxn id="72" idx="6"/>
              <a:endCxn id="75" idx="2"/>
            </p:cNvCxnSpPr>
            <p:nvPr/>
          </p:nvCxnSpPr>
          <p:spPr>
            <a:xfrm>
              <a:off x="1680076" y="3251392"/>
              <a:ext cx="1059299" cy="26944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75E8CA5C-A509-1940-8AD4-9A1F7585951A}"/>
                </a:ext>
              </a:extLst>
            </p:cNvPr>
            <p:cNvCxnSpPr>
              <a:stCxn id="72" idx="6"/>
              <a:endCxn id="76" idx="2"/>
            </p:cNvCxnSpPr>
            <p:nvPr/>
          </p:nvCxnSpPr>
          <p:spPr>
            <a:xfrm>
              <a:off x="1680076" y="3251392"/>
              <a:ext cx="1059299" cy="68799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mit Pfeil 83">
              <a:extLst>
                <a:ext uri="{FF2B5EF4-FFF2-40B4-BE49-F238E27FC236}">
                  <a16:creationId xmlns:a16="http://schemas.microsoft.com/office/drawing/2014/main" id="{FD3566F2-F9B8-C248-BC11-BC5CAB3A2721}"/>
                </a:ext>
              </a:extLst>
            </p:cNvPr>
            <p:cNvCxnSpPr>
              <a:cxnSpLocks/>
              <a:stCxn id="72" idx="6"/>
              <a:endCxn id="77" idx="2"/>
            </p:cNvCxnSpPr>
            <p:nvPr/>
          </p:nvCxnSpPr>
          <p:spPr>
            <a:xfrm>
              <a:off x="1680076" y="3251392"/>
              <a:ext cx="1059299" cy="110654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88B90FA3-7B1D-A044-8997-736BEAA77338}"/>
                </a:ext>
              </a:extLst>
            </p:cNvPr>
            <p:cNvCxnSpPr>
              <a:stCxn id="73" idx="6"/>
              <a:endCxn id="74" idx="2"/>
            </p:cNvCxnSpPr>
            <p:nvPr/>
          </p:nvCxnSpPr>
          <p:spPr>
            <a:xfrm flipV="1">
              <a:off x="1680076" y="3102287"/>
              <a:ext cx="1059299" cy="58273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D9B9F43A-24EC-E441-8C35-6DDAEB29C4C6}"/>
                </a:ext>
              </a:extLst>
            </p:cNvPr>
            <p:cNvCxnSpPr>
              <a:stCxn id="73" idx="6"/>
              <a:endCxn id="75" idx="2"/>
            </p:cNvCxnSpPr>
            <p:nvPr/>
          </p:nvCxnSpPr>
          <p:spPr>
            <a:xfrm flipV="1">
              <a:off x="1680076" y="3520837"/>
              <a:ext cx="1059299" cy="16418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05C44492-105C-454E-A170-951D9BF3C2B2}"/>
                </a:ext>
              </a:extLst>
            </p:cNvPr>
            <p:cNvCxnSpPr>
              <a:stCxn id="73" idx="6"/>
              <a:endCxn id="76" idx="2"/>
            </p:cNvCxnSpPr>
            <p:nvPr/>
          </p:nvCxnSpPr>
          <p:spPr>
            <a:xfrm>
              <a:off x="1680076" y="3685026"/>
              <a:ext cx="1059299" cy="25436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DDFDBE09-9C1C-FF44-B543-F0922A52DA6E}"/>
                </a:ext>
              </a:extLst>
            </p:cNvPr>
            <p:cNvCxnSpPr>
              <a:cxnSpLocks/>
              <a:stCxn id="73" idx="6"/>
              <a:endCxn id="77" idx="2"/>
            </p:cNvCxnSpPr>
            <p:nvPr/>
          </p:nvCxnSpPr>
          <p:spPr>
            <a:xfrm>
              <a:off x="1680076" y="3685026"/>
              <a:ext cx="1059299" cy="67291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mit Pfeil 88">
              <a:extLst>
                <a:ext uri="{FF2B5EF4-FFF2-40B4-BE49-F238E27FC236}">
                  <a16:creationId xmlns:a16="http://schemas.microsoft.com/office/drawing/2014/main" id="{BD5B51FF-12C4-4C4D-A6D1-BA33F875F82F}"/>
                </a:ext>
              </a:extLst>
            </p:cNvPr>
            <p:cNvCxnSpPr>
              <a:stCxn id="78" idx="6"/>
              <a:endCxn id="74" idx="2"/>
            </p:cNvCxnSpPr>
            <p:nvPr/>
          </p:nvCxnSpPr>
          <p:spPr>
            <a:xfrm flipV="1">
              <a:off x="1680076" y="3102287"/>
              <a:ext cx="1059299" cy="101637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mit Pfeil 89">
              <a:extLst>
                <a:ext uri="{FF2B5EF4-FFF2-40B4-BE49-F238E27FC236}">
                  <a16:creationId xmlns:a16="http://schemas.microsoft.com/office/drawing/2014/main" id="{183CABA7-BF56-6740-AAE5-38E64B21DA0F}"/>
                </a:ext>
              </a:extLst>
            </p:cNvPr>
            <p:cNvCxnSpPr>
              <a:stCxn id="78" idx="6"/>
              <a:endCxn id="75" idx="2"/>
            </p:cNvCxnSpPr>
            <p:nvPr/>
          </p:nvCxnSpPr>
          <p:spPr>
            <a:xfrm flipV="1">
              <a:off x="1680076" y="3520837"/>
              <a:ext cx="1059299" cy="59782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mit Pfeil 90">
              <a:extLst>
                <a:ext uri="{FF2B5EF4-FFF2-40B4-BE49-F238E27FC236}">
                  <a16:creationId xmlns:a16="http://schemas.microsoft.com/office/drawing/2014/main" id="{70331CE8-B881-A14D-BC22-225CDC31D54B}"/>
                </a:ext>
              </a:extLst>
            </p:cNvPr>
            <p:cNvCxnSpPr>
              <a:cxnSpLocks/>
              <a:stCxn id="78" idx="6"/>
              <a:endCxn id="77" idx="2"/>
            </p:cNvCxnSpPr>
            <p:nvPr/>
          </p:nvCxnSpPr>
          <p:spPr>
            <a:xfrm>
              <a:off x="1680076" y="4118660"/>
              <a:ext cx="1059299" cy="23927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B244AC71-8890-0340-89FD-46D43C0E2E33}"/>
                </a:ext>
              </a:extLst>
            </p:cNvPr>
            <p:cNvCxnSpPr>
              <a:stCxn id="78" idx="6"/>
              <a:endCxn id="76" idx="2"/>
            </p:cNvCxnSpPr>
            <p:nvPr/>
          </p:nvCxnSpPr>
          <p:spPr>
            <a:xfrm flipV="1">
              <a:off x="1680076" y="3939388"/>
              <a:ext cx="1059299" cy="17927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76DE50D7-39C9-6041-A313-E429CD3086FC}"/>
                </a:ext>
              </a:extLst>
            </p:cNvPr>
            <p:cNvCxnSpPr>
              <a:stCxn id="74" idx="6"/>
              <a:endCxn id="79" idx="2"/>
            </p:cNvCxnSpPr>
            <p:nvPr/>
          </p:nvCxnSpPr>
          <p:spPr>
            <a:xfrm>
              <a:off x="3065619" y="3102287"/>
              <a:ext cx="1036380" cy="14058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AC0225FA-C130-7B4A-BADA-DDB98896E6DA}"/>
                </a:ext>
              </a:extLst>
            </p:cNvPr>
            <p:cNvCxnSpPr>
              <a:stCxn id="74" idx="6"/>
              <a:endCxn id="80" idx="2"/>
            </p:cNvCxnSpPr>
            <p:nvPr/>
          </p:nvCxnSpPr>
          <p:spPr>
            <a:xfrm>
              <a:off x="3065619" y="3102287"/>
              <a:ext cx="1036380" cy="101105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3637EF57-2DBD-C34A-92AB-60192A0592F2}"/>
                </a:ext>
              </a:extLst>
            </p:cNvPr>
            <p:cNvCxnSpPr>
              <a:stCxn id="75" idx="6"/>
              <a:endCxn id="79" idx="2"/>
            </p:cNvCxnSpPr>
            <p:nvPr/>
          </p:nvCxnSpPr>
          <p:spPr>
            <a:xfrm flipV="1">
              <a:off x="3065619" y="3242872"/>
              <a:ext cx="1036380" cy="2779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EE850443-9CC5-2D48-9AAC-4D04BB1F1670}"/>
                </a:ext>
              </a:extLst>
            </p:cNvPr>
            <p:cNvCxnSpPr>
              <a:stCxn id="75" idx="6"/>
              <a:endCxn id="80" idx="2"/>
            </p:cNvCxnSpPr>
            <p:nvPr/>
          </p:nvCxnSpPr>
          <p:spPr>
            <a:xfrm>
              <a:off x="3065619" y="3520837"/>
              <a:ext cx="1036380" cy="59250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DF429ABD-34DC-DE42-AE60-84DB8686ECD7}"/>
                </a:ext>
              </a:extLst>
            </p:cNvPr>
            <p:cNvCxnSpPr>
              <a:cxnSpLocks/>
              <a:stCxn id="76" idx="6"/>
              <a:endCxn id="80" idx="2"/>
            </p:cNvCxnSpPr>
            <p:nvPr/>
          </p:nvCxnSpPr>
          <p:spPr>
            <a:xfrm>
              <a:off x="3065619" y="3939388"/>
              <a:ext cx="1036380" cy="1739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3887BCB7-7F02-CF48-97F0-AAF23F4C5607}"/>
                </a:ext>
              </a:extLst>
            </p:cNvPr>
            <p:cNvCxnSpPr>
              <a:cxnSpLocks/>
              <a:stCxn id="76" idx="6"/>
              <a:endCxn id="79" idx="2"/>
            </p:cNvCxnSpPr>
            <p:nvPr/>
          </p:nvCxnSpPr>
          <p:spPr>
            <a:xfrm flipV="1">
              <a:off x="3065619" y="3242872"/>
              <a:ext cx="1036380" cy="69651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17AC14F9-778D-2149-A985-4B23C3815232}"/>
                </a:ext>
              </a:extLst>
            </p:cNvPr>
            <p:cNvCxnSpPr>
              <a:cxnSpLocks/>
              <a:stCxn id="77" idx="6"/>
              <a:endCxn id="80" idx="2"/>
            </p:cNvCxnSpPr>
            <p:nvPr/>
          </p:nvCxnSpPr>
          <p:spPr>
            <a:xfrm flipV="1">
              <a:off x="3065619" y="4113346"/>
              <a:ext cx="1036380" cy="24459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E7172708-DB70-D24B-B8BE-565DA546709D}"/>
                </a:ext>
              </a:extLst>
            </p:cNvPr>
            <p:cNvCxnSpPr>
              <a:cxnSpLocks/>
              <a:stCxn id="77" idx="6"/>
              <a:endCxn id="79" idx="2"/>
            </p:cNvCxnSpPr>
            <p:nvPr/>
          </p:nvCxnSpPr>
          <p:spPr>
            <a:xfrm flipV="1">
              <a:off x="3065619" y="3242872"/>
              <a:ext cx="1036380" cy="11150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2660087-4662-6C43-B4B4-3B125BC44144}"/>
                </a:ext>
              </a:extLst>
            </p:cNvPr>
            <p:cNvSpPr/>
            <p:nvPr/>
          </p:nvSpPr>
          <p:spPr>
            <a:xfrm>
              <a:off x="4102000" y="3535920"/>
              <a:ext cx="326244" cy="281171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4817CB96-A4FD-DB45-AD40-28428CFD7500}"/>
                </a:ext>
              </a:extLst>
            </p:cNvPr>
            <p:cNvCxnSpPr>
              <a:stCxn id="74" idx="6"/>
              <a:endCxn id="101" idx="2"/>
            </p:cNvCxnSpPr>
            <p:nvPr/>
          </p:nvCxnSpPr>
          <p:spPr>
            <a:xfrm>
              <a:off x="3065619" y="3102287"/>
              <a:ext cx="1036380" cy="57421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E0D15CC8-C525-6442-9A12-731B4ADB3D2E}"/>
                </a:ext>
              </a:extLst>
            </p:cNvPr>
            <p:cNvCxnSpPr>
              <a:stCxn id="75" idx="6"/>
              <a:endCxn id="101" idx="2"/>
            </p:cNvCxnSpPr>
            <p:nvPr/>
          </p:nvCxnSpPr>
          <p:spPr>
            <a:xfrm>
              <a:off x="3065619" y="3520837"/>
              <a:ext cx="1036380" cy="15566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FB834A4F-A51D-344C-84F6-E57B9E846B5A}"/>
                </a:ext>
              </a:extLst>
            </p:cNvPr>
            <p:cNvCxnSpPr>
              <a:stCxn id="76" idx="6"/>
              <a:endCxn id="101" idx="2"/>
            </p:cNvCxnSpPr>
            <p:nvPr/>
          </p:nvCxnSpPr>
          <p:spPr>
            <a:xfrm flipV="1">
              <a:off x="3065619" y="3676506"/>
              <a:ext cx="1036380" cy="262882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4CB34F21-8A04-2946-B74C-3BA2E7B2C34F}"/>
                </a:ext>
              </a:extLst>
            </p:cNvPr>
            <p:cNvCxnSpPr>
              <a:cxnSpLocks/>
              <a:stCxn id="77" idx="6"/>
              <a:endCxn id="101" idx="2"/>
            </p:cNvCxnSpPr>
            <p:nvPr/>
          </p:nvCxnSpPr>
          <p:spPr>
            <a:xfrm flipV="1">
              <a:off x="3065619" y="3676506"/>
              <a:ext cx="1036380" cy="68143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2" name="Gewinkelte Verbindung 141">
            <a:extLst>
              <a:ext uri="{FF2B5EF4-FFF2-40B4-BE49-F238E27FC236}">
                <a16:creationId xmlns:a16="http://schemas.microsoft.com/office/drawing/2014/main" id="{B96B47A2-32CC-6942-9BF2-CF78B00C47C5}"/>
              </a:ext>
            </a:extLst>
          </p:cNvPr>
          <p:cNvCxnSpPr>
            <a:cxnSpLocks/>
            <a:stCxn id="23" idx="2"/>
            <a:endCxn id="73" idx="2"/>
          </p:cNvCxnSpPr>
          <p:nvPr/>
        </p:nvCxnSpPr>
        <p:spPr>
          <a:xfrm rot="5400000">
            <a:off x="2789549" y="1468552"/>
            <a:ext cx="1295874" cy="3315776"/>
          </a:xfrm>
          <a:prstGeom prst="bentConnector4">
            <a:avLst>
              <a:gd name="adj1" fmla="val 26230"/>
              <a:gd name="adj2" fmla="val 120683"/>
            </a:avLst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Gerade Verbindung mit Pfeil 66">
            <a:extLst>
              <a:ext uri="{FF2B5EF4-FFF2-40B4-BE49-F238E27FC236}">
                <a16:creationId xmlns:a16="http://schemas.microsoft.com/office/drawing/2014/main" id="{BE1B933B-3952-EC43-A528-8093A5A6FC45}"/>
              </a:ext>
            </a:extLst>
          </p:cNvPr>
          <p:cNvCxnSpPr>
            <a:cxnSpLocks/>
          </p:cNvCxnSpPr>
          <p:nvPr/>
        </p:nvCxnSpPr>
        <p:spPr>
          <a:xfrm>
            <a:off x="1779598" y="2130993"/>
            <a:ext cx="559800" cy="1302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2DBD5712-5CC0-7044-81C6-B0D123E45A92}"/>
              </a:ext>
            </a:extLst>
          </p:cNvPr>
          <p:cNvCxnSpPr>
            <a:cxnSpLocks/>
          </p:cNvCxnSpPr>
          <p:nvPr/>
        </p:nvCxnSpPr>
        <p:spPr>
          <a:xfrm flipV="1">
            <a:off x="3059398" y="2130994"/>
            <a:ext cx="540555" cy="130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7C69B292-5C67-A34A-A999-B9BC50D1639C}"/>
              </a:ext>
            </a:extLst>
          </p:cNvPr>
          <p:cNvCxnSpPr>
            <a:cxnSpLocks/>
          </p:cNvCxnSpPr>
          <p:nvPr/>
        </p:nvCxnSpPr>
        <p:spPr>
          <a:xfrm flipV="1">
            <a:off x="4319953" y="2130993"/>
            <a:ext cx="415421" cy="1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B942515E-A00F-4C4D-A9A4-663FEC7F4FA9}"/>
              </a:ext>
            </a:extLst>
          </p:cNvPr>
          <p:cNvSpPr/>
          <p:nvPr/>
        </p:nvSpPr>
        <p:spPr>
          <a:xfrm>
            <a:off x="4963219" y="3200157"/>
            <a:ext cx="228600" cy="1115066"/>
          </a:xfrm>
          <a:prstGeom prst="rightBrace">
            <a:avLst/>
          </a:prstGeom>
          <a:noFill/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EF488EE-7663-9546-8FC8-2699A7B22306}"/>
              </a:ext>
            </a:extLst>
          </p:cNvPr>
          <p:cNvSpPr txBox="1"/>
          <p:nvPr/>
        </p:nvSpPr>
        <p:spPr>
          <a:xfrm rot="16200000">
            <a:off x="4914483" y="3596885"/>
            <a:ext cx="981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Prediction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24B1EE6-6EF0-DF4B-B380-9B0AC2BBCF73}"/>
              </a:ext>
            </a:extLst>
          </p:cNvPr>
          <p:cNvSpPr txBox="1"/>
          <p:nvPr/>
        </p:nvSpPr>
        <p:spPr>
          <a:xfrm rot="16200000">
            <a:off x="352507" y="2022625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7FFD6"/>
                </a:solidFill>
              </a:rPr>
              <a:t>Encoder</a:t>
            </a:r>
          </a:p>
        </p:txBody>
      </p:sp>
      <p:sp>
        <p:nvSpPr>
          <p:cNvPr id="71" name="Textfeld 70">
            <a:extLst>
              <a:ext uri="{FF2B5EF4-FFF2-40B4-BE49-F238E27FC236}">
                <a16:creationId xmlns:a16="http://schemas.microsoft.com/office/drawing/2014/main" id="{09236776-88DB-4B2B-A87C-BC844C910138}"/>
              </a:ext>
            </a:extLst>
          </p:cNvPr>
          <p:cNvSpPr txBox="1"/>
          <p:nvPr/>
        </p:nvSpPr>
        <p:spPr>
          <a:xfrm>
            <a:off x="5578984" y="1526449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47FFD6"/>
                </a:solidFill>
              </a:rPr>
              <a:t>N</a:t>
            </a:r>
          </a:p>
        </p:txBody>
      </p:sp>
      <p:cxnSp>
        <p:nvCxnSpPr>
          <p:cNvPr id="108" name="Gerade Verbindung mit Pfeil 107">
            <a:extLst>
              <a:ext uri="{FF2B5EF4-FFF2-40B4-BE49-F238E27FC236}">
                <a16:creationId xmlns:a16="http://schemas.microsoft.com/office/drawing/2014/main" id="{FAD698AB-0CCB-4961-8B49-26057F5612AE}"/>
              </a:ext>
            </a:extLst>
          </p:cNvPr>
          <p:cNvCxnSpPr>
            <a:cxnSpLocks/>
          </p:cNvCxnSpPr>
          <p:nvPr/>
        </p:nvCxnSpPr>
        <p:spPr>
          <a:xfrm>
            <a:off x="1780970" y="2235000"/>
            <a:ext cx="559800" cy="1302"/>
          </a:xfrm>
          <a:prstGeom prst="straightConnector1">
            <a:avLst/>
          </a:prstGeom>
          <a:ln w="25400">
            <a:solidFill>
              <a:schemeClr val="bg1">
                <a:alpha val="52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Gerade Verbindung mit Pfeil 108">
            <a:extLst>
              <a:ext uri="{FF2B5EF4-FFF2-40B4-BE49-F238E27FC236}">
                <a16:creationId xmlns:a16="http://schemas.microsoft.com/office/drawing/2014/main" id="{CD68CA7D-F61D-4FFE-B458-C2F1C70A5700}"/>
              </a:ext>
            </a:extLst>
          </p:cNvPr>
          <p:cNvCxnSpPr>
            <a:cxnSpLocks/>
          </p:cNvCxnSpPr>
          <p:nvPr/>
        </p:nvCxnSpPr>
        <p:spPr>
          <a:xfrm flipV="1">
            <a:off x="3060770" y="2235001"/>
            <a:ext cx="540555" cy="1301"/>
          </a:xfrm>
          <a:prstGeom prst="straightConnector1">
            <a:avLst/>
          </a:prstGeom>
          <a:ln w="25400">
            <a:solidFill>
              <a:schemeClr val="bg1">
                <a:alpha val="52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Gerade Verbindung mit Pfeil 109">
            <a:extLst>
              <a:ext uri="{FF2B5EF4-FFF2-40B4-BE49-F238E27FC236}">
                <a16:creationId xmlns:a16="http://schemas.microsoft.com/office/drawing/2014/main" id="{F68E9F40-FCD7-4C48-910E-1DAA63013B56}"/>
              </a:ext>
            </a:extLst>
          </p:cNvPr>
          <p:cNvCxnSpPr>
            <a:cxnSpLocks/>
          </p:cNvCxnSpPr>
          <p:nvPr/>
        </p:nvCxnSpPr>
        <p:spPr>
          <a:xfrm flipV="1">
            <a:off x="4321325" y="2235000"/>
            <a:ext cx="415421" cy="1"/>
          </a:xfrm>
          <a:prstGeom prst="straightConnector1">
            <a:avLst/>
          </a:prstGeom>
          <a:ln w="25400">
            <a:solidFill>
              <a:schemeClr val="bg1">
                <a:alpha val="52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mit Pfeil 111">
            <a:extLst>
              <a:ext uri="{FF2B5EF4-FFF2-40B4-BE49-F238E27FC236}">
                <a16:creationId xmlns:a16="http://schemas.microsoft.com/office/drawing/2014/main" id="{87F2514D-05F3-44CD-8904-467CCFF88B30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418786" y="2478503"/>
            <a:ext cx="812" cy="353083"/>
          </a:xfrm>
          <a:prstGeom prst="straightConnector1">
            <a:avLst/>
          </a:prstGeom>
          <a:ln w="25400">
            <a:solidFill>
              <a:schemeClr val="bg1">
                <a:alpha val="52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hteck 3">
            <a:extLst>
              <a:ext uri="{FF2B5EF4-FFF2-40B4-BE49-F238E27FC236}">
                <a16:creationId xmlns:a16="http://schemas.microsoft.com/office/drawing/2014/main" id="{72333771-E009-F14B-A391-6F25028F8D3D}"/>
              </a:ext>
            </a:extLst>
          </p:cNvPr>
          <p:cNvSpPr/>
          <p:nvPr/>
        </p:nvSpPr>
        <p:spPr>
          <a:xfrm>
            <a:off x="924129" y="1776404"/>
            <a:ext cx="4708186" cy="810777"/>
          </a:xfrm>
          <a:prstGeom prst="rect">
            <a:avLst/>
          </a:prstGeom>
          <a:noFill/>
          <a:ln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16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16" grpId="0" animBg="1"/>
      <p:bldP spid="17" grpId="0"/>
      <p:bldP spid="6" grpId="0"/>
      <p:bldP spid="71" grpId="0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PERFORMANCE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92764935-80AB-964A-A083-2F5F6F5E3748}"/>
              </a:ext>
            </a:extLst>
          </p:cNvPr>
          <p:cNvSpPr/>
          <p:nvPr/>
        </p:nvSpPr>
        <p:spPr>
          <a:xfrm>
            <a:off x="684213" y="2081798"/>
            <a:ext cx="7775575" cy="2266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DFF21C-7AB0-0246-A9BA-75DA52FC34D6}"/>
              </a:ext>
            </a:extLst>
          </p:cNvPr>
          <p:cNvSpPr txBox="1"/>
          <p:nvPr/>
        </p:nvSpPr>
        <p:spPr>
          <a:xfrm>
            <a:off x="684213" y="1289667"/>
            <a:ext cx="17251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Training Loss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6F297DC-410A-44EC-A772-1F8C29515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14" y="2081798"/>
            <a:ext cx="7775574" cy="22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243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PERFORMANCE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92764935-80AB-964A-A083-2F5F6F5E3748}"/>
              </a:ext>
            </a:extLst>
          </p:cNvPr>
          <p:cNvSpPr/>
          <p:nvPr/>
        </p:nvSpPr>
        <p:spPr>
          <a:xfrm>
            <a:off x="684213" y="2081798"/>
            <a:ext cx="7775575" cy="2266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DFF21C-7AB0-0246-A9BA-75DA52FC34D6}"/>
              </a:ext>
            </a:extLst>
          </p:cNvPr>
          <p:cNvSpPr txBox="1"/>
          <p:nvPr/>
        </p:nvSpPr>
        <p:spPr>
          <a:xfrm>
            <a:off x="684213" y="128966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Validation Loss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E5C3685-58A4-43A8-BB94-DFACC76F1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14" y="2081798"/>
            <a:ext cx="7775574" cy="22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16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PERFORMANCE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92764935-80AB-964A-A083-2F5F6F5E3748}"/>
              </a:ext>
            </a:extLst>
          </p:cNvPr>
          <p:cNvSpPr/>
          <p:nvPr/>
        </p:nvSpPr>
        <p:spPr>
          <a:xfrm>
            <a:off x="684213" y="2081798"/>
            <a:ext cx="7775575" cy="2266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DFF21C-7AB0-0246-A9BA-75DA52FC34D6}"/>
              </a:ext>
            </a:extLst>
          </p:cNvPr>
          <p:cNvSpPr txBox="1"/>
          <p:nvPr/>
        </p:nvSpPr>
        <p:spPr>
          <a:xfrm>
            <a:off x="684213" y="128966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Training Accuracy (Step)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A82CCF2-1803-48A8-8677-3DFD05BEA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13" y="2164909"/>
            <a:ext cx="7775573" cy="218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8626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PERFORMANCE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hteck 6">
            <a:extLst>
              <a:ext uri="{FF2B5EF4-FFF2-40B4-BE49-F238E27FC236}">
                <a16:creationId xmlns:a16="http://schemas.microsoft.com/office/drawing/2014/main" id="{92764935-80AB-964A-A083-2F5F6F5E3748}"/>
              </a:ext>
            </a:extLst>
          </p:cNvPr>
          <p:cNvSpPr/>
          <p:nvPr/>
        </p:nvSpPr>
        <p:spPr>
          <a:xfrm>
            <a:off x="684213" y="2081798"/>
            <a:ext cx="7775575" cy="22664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71DFF21C-7AB0-0246-A9BA-75DA52FC34D6}"/>
              </a:ext>
            </a:extLst>
          </p:cNvPr>
          <p:cNvSpPr txBox="1"/>
          <p:nvPr/>
        </p:nvSpPr>
        <p:spPr>
          <a:xfrm>
            <a:off x="684213" y="1289667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Validation Accuracy (Epoch)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6CDC642-1F6F-4CFB-8571-695A0432A8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4212" y="2081797"/>
            <a:ext cx="7775575" cy="226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PERFORMANCE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feld 23">
            <a:extLst>
              <a:ext uri="{FF2B5EF4-FFF2-40B4-BE49-F238E27FC236}">
                <a16:creationId xmlns:a16="http://schemas.microsoft.com/office/drawing/2014/main" id="{71DFF21C-7AB0-0246-A9BA-75DA52FC34D6}"/>
              </a:ext>
            </a:extLst>
          </p:cNvPr>
          <p:cNvSpPr txBox="1"/>
          <p:nvPr/>
        </p:nvSpPr>
        <p:spPr>
          <a:xfrm rot="16200000">
            <a:off x="2474130" y="2739847"/>
            <a:ext cx="21082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Confusion Matrix</a:t>
            </a:r>
          </a:p>
        </p:txBody>
      </p:sp>
      <p:pic>
        <p:nvPicPr>
          <p:cNvPr id="3" name="Grafik 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450A90D-1881-4BFB-AE72-DED46FB5D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853" y="1273403"/>
            <a:ext cx="3664074" cy="3538393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348124C-7205-4AB2-9482-BD1A39D3C5C1}"/>
              </a:ext>
            </a:extLst>
          </p:cNvPr>
          <p:cNvSpPr txBox="1"/>
          <p:nvPr/>
        </p:nvSpPr>
        <p:spPr>
          <a:xfrm>
            <a:off x="377117" y="2523894"/>
            <a:ext cx="2611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Test Accuracy: ~69%</a:t>
            </a:r>
          </a:p>
          <a:p>
            <a:r>
              <a:rPr lang="en-GB" sz="2000" dirty="0">
                <a:solidFill>
                  <a:schemeClr val="bg1"/>
                </a:solidFill>
              </a:rPr>
              <a:t>Test Loss: 0.7836 </a:t>
            </a:r>
          </a:p>
        </p:txBody>
      </p:sp>
    </p:spTree>
    <p:extLst>
      <p:ext uri="{BB962C8B-B14F-4D97-AF65-F5344CB8AC3E}">
        <p14:creationId xmlns:p14="http://schemas.microsoft.com/office/powerpoint/2010/main" val="1191884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/>
              <a:t>FAZIT</a:t>
            </a:r>
            <a:endParaRPr dirty="0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CBAD5130-63E3-7C48-9036-49781EE95CD7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3928B9C2-4C05-8E4A-B1EA-A004217DED95}"/>
              </a:ext>
            </a:extLst>
          </p:cNvPr>
          <p:cNvGrpSpPr/>
          <p:nvPr/>
        </p:nvGrpSpPr>
        <p:grpSpPr>
          <a:xfrm>
            <a:off x="8566674" y="176168"/>
            <a:ext cx="394463" cy="543013"/>
            <a:chOff x="8566674" y="176168"/>
            <a:chExt cx="394463" cy="543013"/>
          </a:xfrm>
        </p:grpSpPr>
        <p:sp>
          <p:nvSpPr>
            <p:cNvPr id="45" name="Rechteck 44">
              <a:extLst>
                <a:ext uri="{FF2B5EF4-FFF2-40B4-BE49-F238E27FC236}">
                  <a16:creationId xmlns:a16="http://schemas.microsoft.com/office/drawing/2014/main" id="{93B08860-141F-4D42-971B-5F9EBC9FAAA7}"/>
                </a:ext>
              </a:extLst>
            </p:cNvPr>
            <p:cNvSpPr/>
            <p:nvPr/>
          </p:nvSpPr>
          <p:spPr>
            <a:xfrm>
              <a:off x="8683299" y="566358"/>
              <a:ext cx="160333" cy="136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Freihandform 45">
              <a:extLst>
                <a:ext uri="{FF2B5EF4-FFF2-40B4-BE49-F238E27FC236}">
                  <a16:creationId xmlns:a16="http://schemas.microsoft.com/office/drawing/2014/main" id="{55196531-A9DB-7E47-BA59-D815D8A49575}"/>
                </a:ext>
              </a:extLst>
            </p:cNvPr>
            <p:cNvSpPr/>
            <p:nvPr/>
          </p:nvSpPr>
          <p:spPr>
            <a:xfrm flipH="1">
              <a:off x="8566674" y="176168"/>
              <a:ext cx="394463" cy="401321"/>
            </a:xfrm>
            <a:custGeom>
              <a:avLst/>
              <a:gdLst>
                <a:gd name="connsiteX0" fmla="*/ 363864 w 503892"/>
                <a:gd name="connsiteY0" fmla="*/ 431678 h 534114"/>
                <a:gd name="connsiteX1" fmla="*/ 348907 w 503892"/>
                <a:gd name="connsiteY1" fmla="*/ 483486 h 534114"/>
                <a:gd name="connsiteX2" fmla="*/ 348907 w 503892"/>
                <a:gd name="connsiteY2" fmla="*/ 439615 h 534114"/>
                <a:gd name="connsiteX3" fmla="*/ 350015 w 503892"/>
                <a:gd name="connsiteY3" fmla="*/ 439303 h 534114"/>
                <a:gd name="connsiteX4" fmla="*/ 141369 w 503892"/>
                <a:gd name="connsiteY4" fmla="*/ 431650 h 534114"/>
                <a:gd name="connsiteX5" fmla="*/ 152597 w 503892"/>
                <a:gd name="connsiteY5" fmla="*/ 438520 h 534114"/>
                <a:gd name="connsiteX6" fmla="*/ 152597 w 503892"/>
                <a:gd name="connsiteY6" fmla="*/ 470544 h 534114"/>
                <a:gd name="connsiteX7" fmla="*/ 251946 w 503892"/>
                <a:gd name="connsiteY7" fmla="*/ 0 h 534114"/>
                <a:gd name="connsiteX8" fmla="*/ 0 w 503892"/>
                <a:gd name="connsiteY8" fmla="*/ 228635 h 534114"/>
                <a:gd name="connsiteX9" fmla="*/ 73793 w 503892"/>
                <a:gd name="connsiteY9" fmla="*/ 390305 h 534114"/>
                <a:gd name="connsiteX10" fmla="*/ 87991 w 503892"/>
                <a:gd name="connsiteY10" fmla="*/ 398991 h 534114"/>
                <a:gd name="connsiteX11" fmla="*/ 152597 w 503892"/>
                <a:gd name="connsiteY11" fmla="*/ 520251 h 534114"/>
                <a:gd name="connsiteX12" fmla="*/ 152597 w 503892"/>
                <a:gd name="connsiteY12" fmla="*/ 521414 h 534114"/>
                <a:gd name="connsiteX13" fmla="*/ 153217 w 503892"/>
                <a:gd name="connsiteY13" fmla="*/ 521414 h 534114"/>
                <a:gd name="connsiteX14" fmla="*/ 158947 w 503892"/>
                <a:gd name="connsiteY14" fmla="*/ 532169 h 534114"/>
                <a:gd name="connsiteX15" fmla="*/ 158313 w 503892"/>
                <a:gd name="connsiteY15" fmla="*/ 521414 h 534114"/>
                <a:gd name="connsiteX16" fmla="*/ 346481 w 503892"/>
                <a:gd name="connsiteY16" fmla="*/ 521414 h 534114"/>
                <a:gd name="connsiteX17" fmla="*/ 345732 w 503892"/>
                <a:gd name="connsiteY17" fmla="*/ 534114 h 534114"/>
                <a:gd name="connsiteX18" fmla="*/ 417088 w 503892"/>
                <a:gd name="connsiteY18" fmla="*/ 400187 h 534114"/>
                <a:gd name="connsiteX19" fmla="*/ 460864 w 503892"/>
                <a:gd name="connsiteY19" fmla="*/ 356467 h 534114"/>
                <a:gd name="connsiteX20" fmla="*/ 503892 w 503892"/>
                <a:gd name="connsiteY20" fmla="*/ 228635 h 534114"/>
                <a:gd name="connsiteX21" fmla="*/ 251946 w 503892"/>
                <a:gd name="connsiteY21" fmla="*/ 0 h 534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03892" h="534114">
                  <a:moveTo>
                    <a:pt x="363864" y="431678"/>
                  </a:moveTo>
                  <a:lnTo>
                    <a:pt x="348907" y="483486"/>
                  </a:lnTo>
                  <a:lnTo>
                    <a:pt x="348907" y="439615"/>
                  </a:lnTo>
                  <a:lnTo>
                    <a:pt x="350015" y="439303"/>
                  </a:lnTo>
                  <a:close/>
                  <a:moveTo>
                    <a:pt x="141369" y="431650"/>
                  </a:moveTo>
                  <a:lnTo>
                    <a:pt x="152597" y="438520"/>
                  </a:lnTo>
                  <a:lnTo>
                    <a:pt x="152597" y="470544"/>
                  </a:lnTo>
                  <a:close/>
                  <a:moveTo>
                    <a:pt x="251946" y="0"/>
                  </a:moveTo>
                  <a:cubicBezTo>
                    <a:pt x="112800" y="0"/>
                    <a:pt x="0" y="102363"/>
                    <a:pt x="0" y="228635"/>
                  </a:cubicBezTo>
                  <a:cubicBezTo>
                    <a:pt x="0" y="291771"/>
                    <a:pt x="28200" y="348930"/>
                    <a:pt x="73793" y="390305"/>
                  </a:cubicBezTo>
                  <a:lnTo>
                    <a:pt x="87991" y="398991"/>
                  </a:lnTo>
                  <a:lnTo>
                    <a:pt x="152597" y="520251"/>
                  </a:lnTo>
                  <a:lnTo>
                    <a:pt x="152597" y="521414"/>
                  </a:lnTo>
                  <a:lnTo>
                    <a:pt x="153217" y="521414"/>
                  </a:lnTo>
                  <a:lnTo>
                    <a:pt x="158947" y="532169"/>
                  </a:lnTo>
                  <a:lnTo>
                    <a:pt x="158313" y="521414"/>
                  </a:lnTo>
                  <a:lnTo>
                    <a:pt x="346481" y="521414"/>
                  </a:lnTo>
                  <a:lnTo>
                    <a:pt x="345732" y="534114"/>
                  </a:lnTo>
                  <a:lnTo>
                    <a:pt x="417088" y="400187"/>
                  </a:lnTo>
                  <a:lnTo>
                    <a:pt x="460864" y="356467"/>
                  </a:lnTo>
                  <a:cubicBezTo>
                    <a:pt x="488030" y="319977"/>
                    <a:pt x="503892" y="275987"/>
                    <a:pt x="503892" y="228635"/>
                  </a:cubicBezTo>
                  <a:cubicBezTo>
                    <a:pt x="503892" y="102363"/>
                    <a:pt x="391092" y="0"/>
                    <a:pt x="251946" y="0"/>
                  </a:cubicBezTo>
                  <a:close/>
                </a:path>
              </a:pathLst>
            </a:custGeom>
            <a:solidFill>
              <a:srgbClr val="47FFD6"/>
            </a:solidFill>
            <a:ln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cxnSp>
          <p:nvCxnSpPr>
            <p:cNvPr id="47" name="Gerade Verbindung 46">
              <a:extLst>
                <a:ext uri="{FF2B5EF4-FFF2-40B4-BE49-F238E27FC236}">
                  <a16:creationId xmlns:a16="http://schemas.microsoft.com/office/drawing/2014/main" id="{23E77929-F6F8-9743-B985-3AC478A86B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5685" y="593351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C00C2E6C-C7AA-0F47-BECD-350CC0C896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842" y="642618"/>
              <a:ext cx="152680" cy="21470"/>
            </a:xfrm>
            <a:prstGeom prst="line">
              <a:avLst/>
            </a:prstGeom>
            <a:ln w="25400">
              <a:solidFill>
                <a:srgbClr val="0424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F859686E-B753-7C45-8F57-2DA8E9FCD6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99880" y="689762"/>
              <a:ext cx="152680" cy="21470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Freihandform 49">
              <a:extLst>
                <a:ext uri="{FF2B5EF4-FFF2-40B4-BE49-F238E27FC236}">
                  <a16:creationId xmlns:a16="http://schemas.microsoft.com/office/drawing/2014/main" id="{89B29ED4-5935-AF42-BDA6-1E9C92A9E6E3}"/>
                </a:ext>
              </a:extLst>
            </p:cNvPr>
            <p:cNvSpPr/>
            <p:nvPr/>
          </p:nvSpPr>
          <p:spPr>
            <a:xfrm>
              <a:off x="8683299" y="582259"/>
              <a:ext cx="159836" cy="136922"/>
            </a:xfrm>
            <a:custGeom>
              <a:avLst/>
              <a:gdLst>
                <a:gd name="connsiteX0" fmla="*/ 0 w 212724"/>
                <a:gd name="connsiteY0" fmla="*/ 0 h 182228"/>
                <a:gd name="connsiteX1" fmla="*/ 212724 w 212724"/>
                <a:gd name="connsiteY1" fmla="*/ 0 h 182228"/>
                <a:gd name="connsiteX2" fmla="*/ 212724 w 212724"/>
                <a:gd name="connsiteY2" fmla="*/ 106419 h 182228"/>
                <a:gd name="connsiteX3" fmla="*/ 210838 w 212724"/>
                <a:gd name="connsiteY3" fmla="*/ 106419 h 182228"/>
                <a:gd name="connsiteX4" fmla="*/ 212724 w 212724"/>
                <a:gd name="connsiteY4" fmla="*/ 108850 h 182228"/>
                <a:gd name="connsiteX5" fmla="*/ 181572 w 212724"/>
                <a:gd name="connsiteY5" fmla="*/ 128421 h 182228"/>
                <a:gd name="connsiteX6" fmla="*/ 166084 w 212724"/>
                <a:gd name="connsiteY6" fmla="*/ 131138 h 182228"/>
                <a:gd name="connsiteX7" fmla="*/ 167540 w 212724"/>
                <a:gd name="connsiteY7" fmla="*/ 136527 h 182228"/>
                <a:gd name="connsiteX8" fmla="*/ 106362 w 212724"/>
                <a:gd name="connsiteY8" fmla="*/ 182228 h 182228"/>
                <a:gd name="connsiteX9" fmla="*/ 45184 w 212724"/>
                <a:gd name="connsiteY9" fmla="*/ 136527 h 182228"/>
                <a:gd name="connsiteX10" fmla="*/ 46641 w 212724"/>
                <a:gd name="connsiteY10" fmla="*/ 131138 h 182228"/>
                <a:gd name="connsiteX11" fmla="*/ 31153 w 212724"/>
                <a:gd name="connsiteY11" fmla="*/ 128421 h 182228"/>
                <a:gd name="connsiteX12" fmla="*/ 0 w 212724"/>
                <a:gd name="connsiteY12" fmla="*/ 108850 h 182228"/>
                <a:gd name="connsiteX13" fmla="*/ 1886 w 212724"/>
                <a:gd name="connsiteY13" fmla="*/ 106419 h 182228"/>
                <a:gd name="connsiteX14" fmla="*/ 0 w 212724"/>
                <a:gd name="connsiteY14" fmla="*/ 106419 h 18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724" h="182228">
                  <a:moveTo>
                    <a:pt x="0" y="0"/>
                  </a:moveTo>
                  <a:lnTo>
                    <a:pt x="212724" y="0"/>
                  </a:lnTo>
                  <a:lnTo>
                    <a:pt x="212724" y="106419"/>
                  </a:lnTo>
                  <a:lnTo>
                    <a:pt x="210838" y="106419"/>
                  </a:lnTo>
                  <a:lnTo>
                    <a:pt x="212724" y="108850"/>
                  </a:lnTo>
                  <a:cubicBezTo>
                    <a:pt x="212724" y="116493"/>
                    <a:pt x="200819" y="123412"/>
                    <a:pt x="181572" y="128421"/>
                  </a:cubicBezTo>
                  <a:lnTo>
                    <a:pt x="166084" y="131138"/>
                  </a:lnTo>
                  <a:lnTo>
                    <a:pt x="167540" y="136527"/>
                  </a:lnTo>
                  <a:cubicBezTo>
                    <a:pt x="167540" y="161767"/>
                    <a:pt x="140150" y="182228"/>
                    <a:pt x="106362" y="182228"/>
                  </a:cubicBezTo>
                  <a:cubicBezTo>
                    <a:pt x="72574" y="182228"/>
                    <a:pt x="45184" y="161767"/>
                    <a:pt x="45184" y="136527"/>
                  </a:cubicBezTo>
                  <a:lnTo>
                    <a:pt x="46641" y="131138"/>
                  </a:lnTo>
                  <a:lnTo>
                    <a:pt x="31153" y="128421"/>
                  </a:lnTo>
                  <a:cubicBezTo>
                    <a:pt x="11905" y="123412"/>
                    <a:pt x="0" y="116493"/>
                    <a:pt x="0" y="108850"/>
                  </a:cubicBezTo>
                  <a:lnTo>
                    <a:pt x="1886" y="106419"/>
                  </a:lnTo>
                  <a:lnTo>
                    <a:pt x="0" y="106419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rgbClr val="47FF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/>
            </a:p>
          </p:txBody>
        </p:sp>
        <p:sp>
          <p:nvSpPr>
            <p:cNvPr id="51" name="Freihandform 50">
              <a:extLst>
                <a:ext uri="{FF2B5EF4-FFF2-40B4-BE49-F238E27FC236}">
                  <a16:creationId xmlns:a16="http://schemas.microsoft.com/office/drawing/2014/main" id="{CF8D1863-C80F-6E4D-8FAA-82B0815909F5}"/>
                </a:ext>
              </a:extLst>
            </p:cNvPr>
            <p:cNvSpPr/>
            <p:nvPr/>
          </p:nvSpPr>
          <p:spPr>
            <a:xfrm rot="2715907" flipH="1">
              <a:off x="8626526" y="287608"/>
              <a:ext cx="271913" cy="270306"/>
            </a:xfrm>
            <a:custGeom>
              <a:avLst/>
              <a:gdLst>
                <a:gd name="connsiteX0" fmla="*/ 249150 w 361886"/>
                <a:gd name="connsiteY0" fmla="*/ 24127 h 359747"/>
                <a:gd name="connsiteX1" fmla="*/ 208584 w 361886"/>
                <a:gd name="connsiteY1" fmla="*/ 0 h 359747"/>
                <a:gd name="connsiteX2" fmla="*/ 151215 w 361886"/>
                <a:gd name="connsiteY2" fmla="*/ 82375 h 359747"/>
                <a:gd name="connsiteX3" fmla="*/ 161012 w 361886"/>
                <a:gd name="connsiteY3" fmla="*/ 128432 h 359747"/>
                <a:gd name="connsiteX4" fmla="*/ 161872 w 361886"/>
                <a:gd name="connsiteY4" fmla="*/ 129448 h 359747"/>
                <a:gd name="connsiteX5" fmla="*/ 0 w 361886"/>
                <a:gd name="connsiteY5" fmla="*/ 289829 h 359747"/>
                <a:gd name="connsiteX6" fmla="*/ 69275 w 361886"/>
                <a:gd name="connsiteY6" fmla="*/ 359747 h 359747"/>
                <a:gd name="connsiteX7" fmla="*/ 230276 w 361886"/>
                <a:gd name="connsiteY7" fmla="*/ 200228 h 359747"/>
                <a:gd name="connsiteX8" fmla="*/ 232893 w 361886"/>
                <a:gd name="connsiteY8" fmla="*/ 202496 h 359747"/>
                <a:gd name="connsiteX9" fmla="*/ 278829 w 361886"/>
                <a:gd name="connsiteY9" fmla="*/ 212843 h 359747"/>
                <a:gd name="connsiteX10" fmla="*/ 361884 w 361886"/>
                <a:gd name="connsiteY10" fmla="*/ 156462 h 359747"/>
                <a:gd name="connsiteX11" fmla="*/ 280200 w 361886"/>
                <a:gd name="connsiteY11" fmla="*/ 98113 h 359747"/>
                <a:gd name="connsiteX12" fmla="*/ 259790 w 361886"/>
                <a:gd name="connsiteY12" fmla="*/ 103737 h 359747"/>
                <a:gd name="connsiteX13" fmla="*/ 265953 w 361886"/>
                <a:gd name="connsiteY13" fmla="*/ 82375 h 359747"/>
                <a:gd name="connsiteX14" fmla="*/ 249150 w 361886"/>
                <a:gd name="connsiteY14" fmla="*/ 24127 h 359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1886" h="359747">
                  <a:moveTo>
                    <a:pt x="249150" y="24127"/>
                  </a:moveTo>
                  <a:cubicBezTo>
                    <a:pt x="238768" y="9221"/>
                    <a:pt x="224426" y="0"/>
                    <a:pt x="208584" y="0"/>
                  </a:cubicBezTo>
                  <a:cubicBezTo>
                    <a:pt x="176900" y="0"/>
                    <a:pt x="151215" y="36881"/>
                    <a:pt x="151215" y="82375"/>
                  </a:cubicBezTo>
                  <a:cubicBezTo>
                    <a:pt x="151215" y="99435"/>
                    <a:pt x="154827" y="115284"/>
                    <a:pt x="161012" y="128432"/>
                  </a:cubicBezTo>
                  <a:lnTo>
                    <a:pt x="161872" y="129448"/>
                  </a:lnTo>
                  <a:lnTo>
                    <a:pt x="0" y="289829"/>
                  </a:lnTo>
                  <a:lnTo>
                    <a:pt x="69275" y="359747"/>
                  </a:lnTo>
                  <a:lnTo>
                    <a:pt x="230276" y="200228"/>
                  </a:lnTo>
                  <a:lnTo>
                    <a:pt x="232893" y="202496"/>
                  </a:lnTo>
                  <a:cubicBezTo>
                    <a:pt x="245966" y="208838"/>
                    <a:pt x="261770" y="212639"/>
                    <a:pt x="278829" y="212843"/>
                  </a:cubicBezTo>
                  <a:cubicBezTo>
                    <a:pt x="324320" y="213386"/>
                    <a:pt x="361505" y="188144"/>
                    <a:pt x="361884" y="156462"/>
                  </a:cubicBezTo>
                  <a:cubicBezTo>
                    <a:pt x="362262" y="124780"/>
                    <a:pt x="325690" y="98656"/>
                    <a:pt x="280200" y="98113"/>
                  </a:cubicBezTo>
                  <a:lnTo>
                    <a:pt x="259790" y="103737"/>
                  </a:lnTo>
                  <a:lnTo>
                    <a:pt x="265953" y="82375"/>
                  </a:lnTo>
                  <a:cubicBezTo>
                    <a:pt x="265953" y="59628"/>
                    <a:pt x="259532" y="39034"/>
                    <a:pt x="249150" y="24127"/>
                  </a:cubicBezTo>
                  <a:close/>
                </a:path>
              </a:pathLst>
            </a:cu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 dirty="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EA1AAA0-48F2-8849-A173-C2F411DDC32B}"/>
                </a:ext>
              </a:extLst>
            </p:cNvPr>
            <p:cNvSpPr/>
            <p:nvPr/>
          </p:nvSpPr>
          <p:spPr>
            <a:xfrm rot="18874853" flipH="1">
              <a:off x="8677884" y="295352"/>
              <a:ext cx="86211" cy="123789"/>
            </a:xfrm>
            <a:prstGeom prst="ellipse">
              <a:avLst/>
            </a:prstGeom>
            <a:solidFill>
              <a:srgbClr val="00B050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EE948176-C2E0-9A46-A94D-CF72CC4F41D4}"/>
                </a:ext>
              </a:extLst>
            </p:cNvPr>
            <p:cNvCxnSpPr>
              <a:cxnSpLocks/>
            </p:cNvCxnSpPr>
            <p:nvPr/>
          </p:nvCxnSpPr>
          <p:spPr>
            <a:xfrm>
              <a:off x="8687359" y="688976"/>
              <a:ext cx="20066" cy="14304"/>
            </a:xfrm>
            <a:prstGeom prst="line">
              <a:avLst/>
            </a:prstGeom>
            <a:ln w="254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E5B45E80-EFF4-2A49-909E-45E7A523D900}"/>
                </a:ext>
              </a:extLst>
            </p:cNvPr>
            <p:cNvCxnSpPr>
              <a:cxnSpLocks/>
            </p:cNvCxnSpPr>
            <p:nvPr/>
          </p:nvCxnSpPr>
          <p:spPr>
            <a:xfrm>
              <a:off x="8629796" y="666856"/>
              <a:ext cx="79034" cy="34048"/>
            </a:xfrm>
            <a:prstGeom prst="line">
              <a:avLst/>
            </a:prstGeom>
            <a:ln w="38100">
              <a:solidFill>
                <a:srgbClr val="041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564E4A4A-9F25-724E-9C25-C2E6CD2B68B1}"/>
              </a:ext>
            </a:extLst>
          </p:cNvPr>
          <p:cNvSpPr txBox="1"/>
          <p:nvPr/>
        </p:nvSpPr>
        <p:spPr>
          <a:xfrm>
            <a:off x="608804" y="1146655"/>
            <a:ext cx="4202603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 err="1">
                <a:solidFill>
                  <a:schemeClr val="bg1"/>
                </a:solidFill>
              </a:rPr>
              <a:t>Aufwändiges</a:t>
            </a:r>
            <a:r>
              <a:rPr lang="en-GB" sz="2000" dirty="0">
                <a:solidFill>
                  <a:schemeClr val="bg1"/>
                </a:solidFill>
              </a:rPr>
              <a:t> Set Up</a:t>
            </a:r>
          </a:p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 err="1">
                <a:solidFill>
                  <a:schemeClr val="bg1"/>
                </a:solidFill>
              </a:rPr>
              <a:t>Hyperparametersuche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erweist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sich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als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schwer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>
                <a:solidFill>
                  <a:schemeClr val="bg1"/>
                </a:solidFill>
              </a:rPr>
              <a:t>Simple </a:t>
            </a:r>
            <a:r>
              <a:rPr lang="en-GB" sz="2000" dirty="0" err="1">
                <a:solidFill>
                  <a:schemeClr val="bg1"/>
                </a:solidFill>
              </a:rPr>
              <a:t>Modelle</a:t>
            </a:r>
            <a:r>
              <a:rPr lang="en-GB" sz="2000" dirty="0">
                <a:solidFill>
                  <a:schemeClr val="bg1"/>
                </a:solidFill>
              </a:rPr>
              <a:t> &gt; </a:t>
            </a:r>
            <a:r>
              <a:rPr lang="en-GB" sz="2000" dirty="0" err="1">
                <a:solidFill>
                  <a:schemeClr val="bg1"/>
                </a:solidFill>
              </a:rPr>
              <a:t>Komplexe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Modelle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 err="1">
                <a:solidFill>
                  <a:schemeClr val="bg1"/>
                </a:solidFill>
              </a:rPr>
              <a:t>Langsames</a:t>
            </a:r>
            <a:r>
              <a:rPr lang="en-GB" sz="2000" dirty="0">
                <a:solidFill>
                  <a:schemeClr val="bg1"/>
                </a:solidFill>
              </a:rPr>
              <a:t> Training: 4 Min/Epoch auf GeForce RTX 3090</a:t>
            </a:r>
          </a:p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>
                <a:solidFill>
                  <a:schemeClr val="bg1"/>
                </a:solidFill>
              </a:rPr>
              <a:t>(MUSE) Embeddings </a:t>
            </a:r>
            <a:r>
              <a:rPr lang="en-GB" sz="2000" dirty="0" err="1">
                <a:solidFill>
                  <a:schemeClr val="bg1"/>
                </a:solidFill>
              </a:rPr>
              <a:t>haben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Probleme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mit</a:t>
            </a:r>
            <a:r>
              <a:rPr lang="en-GB" sz="2000" dirty="0">
                <a:solidFill>
                  <a:schemeClr val="bg1"/>
                </a:solidFill>
              </a:rPr>
              <a:t> alter </a:t>
            </a:r>
            <a:r>
              <a:rPr lang="en-GB" sz="2000" dirty="0" err="1">
                <a:solidFill>
                  <a:schemeClr val="bg1"/>
                </a:solidFill>
              </a:rPr>
              <a:t>Sprache</a:t>
            </a:r>
            <a:endParaRPr lang="en-GB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47FFD6"/>
              </a:buClr>
              <a:buFont typeface="Symbol" panose="05050102010706020507" pitchFamily="18" charset="2"/>
              <a:buChar char="-"/>
            </a:pPr>
            <a:r>
              <a:rPr lang="en-GB" sz="2000" dirty="0">
                <a:solidFill>
                  <a:schemeClr val="bg1"/>
                </a:solidFill>
              </a:rPr>
              <a:t>&gt; 50% der </a:t>
            </a:r>
            <a:r>
              <a:rPr lang="en-GB" sz="2000" dirty="0" err="1">
                <a:solidFill>
                  <a:schemeClr val="bg1"/>
                </a:solidFill>
              </a:rPr>
              <a:t>Wörter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wurden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nicht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erkannt</a:t>
            </a:r>
            <a:endParaRPr lang="en-GB" sz="2000" dirty="0">
              <a:solidFill>
                <a:schemeClr val="bg1"/>
              </a:solidFill>
            </a:endParaRPr>
          </a:p>
          <a:p>
            <a:pPr marL="285750" indent="-285750">
              <a:buClr>
                <a:srgbClr val="47FFD6"/>
              </a:buClr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17A78168-03DD-48A9-95AD-241696C8FED1}"/>
              </a:ext>
            </a:extLst>
          </p:cNvPr>
          <p:cNvSpPr txBox="1"/>
          <p:nvPr/>
        </p:nvSpPr>
        <p:spPr>
          <a:xfrm>
            <a:off x="4621875" y="1146655"/>
            <a:ext cx="373075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rgbClr val="47FFD6"/>
              </a:buClr>
              <a:buFont typeface="Arial" panose="020B0604020202020204" pitchFamily="34" charset="0"/>
              <a:buChar char="+"/>
            </a:pPr>
            <a:r>
              <a:rPr lang="en-GB" sz="2000" dirty="0" err="1">
                <a:solidFill>
                  <a:schemeClr val="bg1"/>
                </a:solidFill>
              </a:rPr>
              <a:t>Inferenz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überraschend</a:t>
            </a:r>
            <a:r>
              <a:rPr lang="en-GB" sz="2000" dirty="0">
                <a:solidFill>
                  <a:schemeClr val="bg1"/>
                </a:solidFill>
              </a:rPr>
              <a:t> schnell</a:t>
            </a:r>
          </a:p>
          <a:p>
            <a:pPr marL="457200" indent="-457200">
              <a:buClr>
                <a:srgbClr val="47FFD6"/>
              </a:buClr>
              <a:buFont typeface="Arial" panose="020B0604020202020204" pitchFamily="34" charset="0"/>
              <a:buChar char="+"/>
            </a:pPr>
            <a:r>
              <a:rPr lang="en-GB" sz="2000" dirty="0">
                <a:solidFill>
                  <a:schemeClr val="bg1"/>
                </a:solidFill>
              </a:rPr>
              <a:t>Hint, </a:t>
            </a:r>
            <a:r>
              <a:rPr lang="en-GB" sz="2000" dirty="0" err="1">
                <a:solidFill>
                  <a:schemeClr val="bg1"/>
                </a:solidFill>
              </a:rPr>
              <a:t>welche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Sprache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benutzt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wurde</a:t>
            </a:r>
            <a:r>
              <a:rPr lang="en-GB" sz="2000" dirty="0">
                <a:solidFill>
                  <a:schemeClr val="bg1"/>
                </a:solidFill>
              </a:rPr>
              <a:t> de-biased </a:t>
            </a: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 </a:t>
            </a:r>
            <a:r>
              <a:rPr lang="en-GB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dennoch</a:t>
            </a:r>
            <a:r>
              <a:rPr lang="en-GB" sz="20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GB" sz="2000" dirty="0" err="1">
                <a:solidFill>
                  <a:schemeClr val="bg1"/>
                </a:solidFill>
                <a:sym typeface="Wingdings" panose="05000000000000000000" pitchFamily="2" charset="2"/>
              </a:rPr>
              <a:t>solide</a:t>
            </a:r>
            <a:endParaRPr lang="en-GB" sz="2000" dirty="0">
              <a:solidFill>
                <a:schemeClr val="bg1"/>
              </a:solidFill>
            </a:endParaRPr>
          </a:p>
          <a:p>
            <a:pPr marL="457200" indent="-457200">
              <a:buClr>
                <a:srgbClr val="47FFD6"/>
              </a:buClr>
              <a:buFont typeface="Arial" panose="020B0604020202020204" pitchFamily="34" charset="0"/>
              <a:buChar char="+"/>
            </a:pPr>
            <a:r>
              <a:rPr lang="en-GB" sz="2000" dirty="0" err="1">
                <a:solidFill>
                  <a:schemeClr val="bg1"/>
                </a:solidFill>
              </a:rPr>
              <a:t>Extrem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skalierbar</a:t>
            </a:r>
            <a:r>
              <a:rPr lang="en-GB" sz="2000" dirty="0">
                <a:solidFill>
                  <a:schemeClr val="bg1"/>
                </a:solidFill>
              </a:rPr>
              <a:t>: </a:t>
            </a:r>
            <a:r>
              <a:rPr lang="en-GB" sz="2000" dirty="0" err="1">
                <a:solidFill>
                  <a:schemeClr val="bg1"/>
                </a:solidFill>
              </a:rPr>
              <a:t>ohne</a:t>
            </a:r>
            <a:r>
              <a:rPr lang="en-GB" sz="2000" dirty="0">
                <a:solidFill>
                  <a:schemeClr val="bg1"/>
                </a:solidFill>
              </a:rPr>
              <a:t> </a:t>
            </a:r>
            <a:r>
              <a:rPr lang="en-GB" sz="2000" dirty="0" err="1">
                <a:solidFill>
                  <a:schemeClr val="bg1"/>
                </a:solidFill>
              </a:rPr>
              <a:t>entsprechende</a:t>
            </a:r>
            <a:r>
              <a:rPr lang="en-GB" sz="2000" dirty="0">
                <a:solidFill>
                  <a:schemeClr val="bg1"/>
                </a:solidFill>
              </a:rPr>
              <a:t> pre-processing </a:t>
            </a:r>
            <a:r>
              <a:rPr lang="en-GB" sz="2000" dirty="0" err="1">
                <a:solidFill>
                  <a:schemeClr val="bg1"/>
                </a:solidFill>
              </a:rPr>
              <a:t>Transformationen</a:t>
            </a:r>
            <a:r>
              <a:rPr lang="en-GB" sz="2000" dirty="0">
                <a:solidFill>
                  <a:schemeClr val="bg1"/>
                </a:solidFill>
              </a:rPr>
              <a:t> und fine-tuning Accuracy von 69%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CBAD9880-5766-411F-944A-338C3BD84F6F}"/>
              </a:ext>
            </a:extLst>
          </p:cNvPr>
          <p:cNvSpPr txBox="1"/>
          <p:nvPr/>
        </p:nvSpPr>
        <p:spPr>
          <a:xfrm>
            <a:off x="5101546" y="4387193"/>
            <a:ext cx="3730754" cy="2213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buClr>
                <a:srgbClr val="47FFD6"/>
              </a:buClr>
            </a:pPr>
            <a:r>
              <a:rPr lang="en-GB" sz="700" dirty="0">
                <a:solidFill>
                  <a:schemeClr val="bg1"/>
                </a:solidFill>
              </a:rPr>
              <a:t>Check out the code @ https://github.com/marcelbra/MultiClassTextClassifier</a:t>
            </a:r>
          </a:p>
        </p:txBody>
      </p:sp>
    </p:spTree>
    <p:extLst>
      <p:ext uri="{BB962C8B-B14F-4D97-AF65-F5344CB8AC3E}">
        <p14:creationId xmlns:p14="http://schemas.microsoft.com/office/powerpoint/2010/main" val="1444386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38"/>
          <p:cNvSpPr txBox="1">
            <a:spLocks noGrp="1"/>
          </p:cNvSpPr>
          <p:nvPr>
            <p:ph type="ctrTitle"/>
          </p:nvPr>
        </p:nvSpPr>
        <p:spPr>
          <a:xfrm>
            <a:off x="3986575" y="1097274"/>
            <a:ext cx="3578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dirty="0"/>
              <a:t>VIELEN DANK!</a:t>
            </a:r>
            <a:endParaRPr sz="4000" dirty="0"/>
          </a:p>
        </p:txBody>
      </p:sp>
      <p:sp>
        <p:nvSpPr>
          <p:cNvPr id="1123" name="Google Shape;1123;p38"/>
          <p:cNvSpPr txBox="1">
            <a:spLocks noGrp="1"/>
          </p:cNvSpPr>
          <p:nvPr>
            <p:ph type="subTitle" idx="1"/>
          </p:nvPr>
        </p:nvSpPr>
        <p:spPr>
          <a:xfrm>
            <a:off x="3986575" y="2089748"/>
            <a:ext cx="4470900" cy="2166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 dirty="0"/>
              <a:t>Fragen?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München, 01.02.2020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Masterseminar: Klass. und Clustering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dirty="0"/>
              <a:t>Marcel Braasch</a:t>
            </a:r>
            <a:endParaRPr sz="2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30" name="Google Shape;1130;p38"/>
          <p:cNvSpPr/>
          <p:nvPr/>
        </p:nvSpPr>
        <p:spPr>
          <a:xfrm flipH="1">
            <a:off x="-2586854" y="1034044"/>
            <a:ext cx="3710545" cy="4318271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1" name="Google Shape;1131;p38"/>
          <p:cNvSpPr/>
          <p:nvPr/>
        </p:nvSpPr>
        <p:spPr>
          <a:xfrm flipH="1">
            <a:off x="-168531" y="2943833"/>
            <a:ext cx="1009444" cy="1018944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4" name="Google Shape;1134;p38"/>
          <p:cNvSpPr/>
          <p:nvPr/>
        </p:nvSpPr>
        <p:spPr>
          <a:xfrm flipH="1">
            <a:off x="48470" y="3191157"/>
            <a:ext cx="612306" cy="523070"/>
          </a:xfrm>
          <a:custGeom>
            <a:avLst/>
            <a:gdLst/>
            <a:ahLst/>
            <a:cxnLst/>
            <a:rect l="l" t="t" r="r" b="b"/>
            <a:pathLst>
              <a:path w="23719" h="20041" extrusionOk="0">
                <a:moveTo>
                  <a:pt x="12506" y="1"/>
                </a:moveTo>
                <a:cubicBezTo>
                  <a:pt x="5255" y="1"/>
                  <a:pt x="0" y="8012"/>
                  <a:pt x="3849" y="14916"/>
                </a:cubicBezTo>
                <a:cubicBezTo>
                  <a:pt x="5784" y="18387"/>
                  <a:pt x="9168" y="20041"/>
                  <a:pt x="12536" y="20041"/>
                </a:cubicBezTo>
                <a:cubicBezTo>
                  <a:pt x="16706" y="20041"/>
                  <a:pt x="20851" y="17507"/>
                  <a:pt x="22190" y="12751"/>
                </a:cubicBezTo>
                <a:cubicBezTo>
                  <a:pt x="23718" y="7465"/>
                  <a:pt x="20598" y="1924"/>
                  <a:pt x="15312" y="396"/>
                </a:cubicBezTo>
                <a:cubicBezTo>
                  <a:pt x="14355" y="127"/>
                  <a:pt x="13415" y="1"/>
                  <a:pt x="1250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6" name="Google Shape;1136;p38"/>
          <p:cNvSpPr/>
          <p:nvPr/>
        </p:nvSpPr>
        <p:spPr>
          <a:xfrm flipH="1">
            <a:off x="2067306" y="2197530"/>
            <a:ext cx="458707" cy="46210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7" name="Google Shape;1137;p38"/>
          <p:cNvSpPr/>
          <p:nvPr/>
        </p:nvSpPr>
        <p:spPr>
          <a:xfrm flipH="1">
            <a:off x="1713847" y="2147679"/>
            <a:ext cx="323901" cy="324136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38"/>
          <p:cNvSpPr/>
          <p:nvPr/>
        </p:nvSpPr>
        <p:spPr>
          <a:xfrm flipH="1">
            <a:off x="-1016838" y="2192545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38"/>
          <p:cNvSpPr/>
          <p:nvPr/>
        </p:nvSpPr>
        <p:spPr>
          <a:xfrm flipH="1">
            <a:off x="-1016838" y="2335495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38"/>
          <p:cNvSpPr/>
          <p:nvPr/>
        </p:nvSpPr>
        <p:spPr>
          <a:xfrm flipH="1">
            <a:off x="-1016838" y="2478444"/>
            <a:ext cx="1834724" cy="41577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0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3" name="Google Shape;1153;p38"/>
          <p:cNvSpPr/>
          <p:nvPr/>
        </p:nvSpPr>
        <p:spPr>
          <a:xfrm flipH="1">
            <a:off x="-416768" y="2623038"/>
            <a:ext cx="1234654" cy="41603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38"/>
          <p:cNvSpPr/>
          <p:nvPr/>
        </p:nvSpPr>
        <p:spPr>
          <a:xfrm flipH="1">
            <a:off x="-475962" y="1903331"/>
            <a:ext cx="752972" cy="124706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38"/>
          <p:cNvSpPr/>
          <p:nvPr/>
        </p:nvSpPr>
        <p:spPr>
          <a:xfrm flipH="1">
            <a:off x="1746735" y="3302865"/>
            <a:ext cx="790791" cy="1618957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38"/>
          <p:cNvSpPr/>
          <p:nvPr/>
        </p:nvSpPr>
        <p:spPr>
          <a:xfrm flipH="1">
            <a:off x="2100194" y="4444766"/>
            <a:ext cx="82221" cy="415564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8" name="Google Shape;1158;p38"/>
          <p:cNvSpPr/>
          <p:nvPr/>
        </p:nvSpPr>
        <p:spPr>
          <a:xfrm flipH="1">
            <a:off x="449609" y="601880"/>
            <a:ext cx="220331" cy="224408"/>
          </a:xfrm>
          <a:custGeom>
            <a:avLst/>
            <a:gdLst/>
            <a:ahLst/>
            <a:cxnLst/>
            <a:rect l="l" t="t" r="r" b="b"/>
            <a:pathLst>
              <a:path w="8535" h="8598" extrusionOk="0">
                <a:moveTo>
                  <a:pt x="1" y="0"/>
                </a:moveTo>
                <a:lnTo>
                  <a:pt x="1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9" name="Google Shape;1159;p38"/>
          <p:cNvSpPr/>
          <p:nvPr/>
        </p:nvSpPr>
        <p:spPr>
          <a:xfrm flipH="1">
            <a:off x="83010" y="601880"/>
            <a:ext cx="220305" cy="224408"/>
          </a:xfrm>
          <a:custGeom>
            <a:avLst/>
            <a:gdLst/>
            <a:ahLst/>
            <a:cxnLst/>
            <a:rect l="l" t="t" r="r" b="b"/>
            <a:pathLst>
              <a:path w="8534" h="8598" extrusionOk="0">
                <a:moveTo>
                  <a:pt x="0" y="0"/>
                </a:moveTo>
                <a:lnTo>
                  <a:pt x="0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38"/>
          <p:cNvSpPr/>
          <p:nvPr/>
        </p:nvSpPr>
        <p:spPr>
          <a:xfrm flipH="1">
            <a:off x="-283614" y="601880"/>
            <a:ext cx="220331" cy="224408"/>
          </a:xfrm>
          <a:custGeom>
            <a:avLst/>
            <a:gdLst/>
            <a:ahLst/>
            <a:cxnLst/>
            <a:rect l="l" t="t" r="r" b="b"/>
            <a:pathLst>
              <a:path w="8535" h="8598" extrusionOk="0">
                <a:moveTo>
                  <a:pt x="1" y="0"/>
                </a:moveTo>
                <a:lnTo>
                  <a:pt x="1" y="8598"/>
                </a:lnTo>
                <a:lnTo>
                  <a:pt x="8534" y="8598"/>
                </a:lnTo>
                <a:lnTo>
                  <a:pt x="853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1" name="Google Shape;1161;p38"/>
          <p:cNvSpPr/>
          <p:nvPr/>
        </p:nvSpPr>
        <p:spPr>
          <a:xfrm flipH="1">
            <a:off x="-467727" y="482212"/>
            <a:ext cx="1321805" cy="463745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4" name="Google Shape;1164;p38"/>
          <p:cNvSpPr/>
          <p:nvPr/>
        </p:nvSpPr>
        <p:spPr>
          <a:xfrm flipH="1">
            <a:off x="308220" y="4112330"/>
            <a:ext cx="139788" cy="121365"/>
          </a:xfrm>
          <a:custGeom>
            <a:avLst/>
            <a:gdLst/>
            <a:ahLst/>
            <a:cxnLst/>
            <a:rect l="l" t="t" r="r" b="b"/>
            <a:pathLst>
              <a:path w="5415" h="4650" extrusionOk="0">
                <a:moveTo>
                  <a:pt x="2739" y="1"/>
                </a:moveTo>
                <a:lnTo>
                  <a:pt x="1" y="4650"/>
                </a:lnTo>
                <a:lnTo>
                  <a:pt x="5414" y="4650"/>
                </a:lnTo>
                <a:lnTo>
                  <a:pt x="273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5" name="Google Shape;1165;p38"/>
          <p:cNvSpPr/>
          <p:nvPr/>
        </p:nvSpPr>
        <p:spPr>
          <a:xfrm flipH="1">
            <a:off x="454540" y="1895031"/>
            <a:ext cx="169372" cy="141305"/>
          </a:xfrm>
          <a:custGeom>
            <a:avLst/>
            <a:gdLst/>
            <a:ahLst/>
            <a:cxnLst/>
            <a:rect l="l" t="t" r="r" b="b"/>
            <a:pathLst>
              <a:path w="6561" h="5414" extrusionOk="0">
                <a:moveTo>
                  <a:pt x="1848" y="0"/>
                </a:moveTo>
                <a:lnTo>
                  <a:pt x="1848" y="1911"/>
                </a:lnTo>
                <a:lnTo>
                  <a:pt x="1083" y="1911"/>
                </a:lnTo>
                <a:cubicBezTo>
                  <a:pt x="1" y="1911"/>
                  <a:pt x="1" y="3503"/>
                  <a:pt x="1083" y="3503"/>
                </a:cubicBezTo>
                <a:lnTo>
                  <a:pt x="1848" y="3503"/>
                </a:lnTo>
                <a:lnTo>
                  <a:pt x="1848" y="5414"/>
                </a:lnTo>
                <a:lnTo>
                  <a:pt x="6560" y="2675"/>
                </a:lnTo>
                <a:lnTo>
                  <a:pt x="1848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6" name="Google Shape;1166;p38"/>
          <p:cNvSpPr/>
          <p:nvPr/>
        </p:nvSpPr>
        <p:spPr>
          <a:xfrm flipH="1">
            <a:off x="1427791" y="2524981"/>
            <a:ext cx="251567" cy="21759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3" name="Google Shape;1173;p38"/>
          <p:cNvSpPr/>
          <p:nvPr/>
        </p:nvSpPr>
        <p:spPr>
          <a:xfrm flipH="1">
            <a:off x="-122503" y="4957553"/>
            <a:ext cx="203887" cy="177036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4" name="Google Shape;1174;p38"/>
          <p:cNvSpPr/>
          <p:nvPr/>
        </p:nvSpPr>
        <p:spPr>
          <a:xfrm flipH="1">
            <a:off x="-388836" y="4957553"/>
            <a:ext cx="203887" cy="177036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511" y="0"/>
                </a:moveTo>
                <a:cubicBezTo>
                  <a:pt x="3686" y="0"/>
                  <a:pt x="2846" y="307"/>
                  <a:pt x="2166" y="987"/>
                </a:cubicBezTo>
                <a:cubicBezTo>
                  <a:pt x="0" y="3089"/>
                  <a:pt x="1529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36" y="0"/>
                  <a:pt x="451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8" name="Google Shape;1178;p38"/>
          <p:cNvSpPr/>
          <p:nvPr/>
        </p:nvSpPr>
        <p:spPr>
          <a:xfrm flipH="1">
            <a:off x="1431095" y="2782614"/>
            <a:ext cx="210444" cy="152421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1" name="Google Shape;1181;p38"/>
          <p:cNvSpPr/>
          <p:nvPr/>
        </p:nvSpPr>
        <p:spPr>
          <a:xfrm>
            <a:off x="1324196" y="956871"/>
            <a:ext cx="1081814" cy="779581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0" name="Google Shape;1190;p38"/>
          <p:cNvSpPr/>
          <p:nvPr/>
        </p:nvSpPr>
        <p:spPr>
          <a:xfrm flipH="1">
            <a:off x="2708473" y="2214077"/>
            <a:ext cx="231819" cy="452209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1" name="Google Shape;1191;p38"/>
          <p:cNvSpPr/>
          <p:nvPr/>
        </p:nvSpPr>
        <p:spPr>
          <a:xfrm flipH="1">
            <a:off x="2660793" y="2859243"/>
            <a:ext cx="94405" cy="112883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2" name="Google Shape;1192;p38"/>
          <p:cNvSpPr/>
          <p:nvPr/>
        </p:nvSpPr>
        <p:spPr>
          <a:xfrm flipH="1">
            <a:off x="2739709" y="2706950"/>
            <a:ext cx="74012" cy="118912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3" name="Google Shape;1193;p38"/>
          <p:cNvSpPr/>
          <p:nvPr/>
        </p:nvSpPr>
        <p:spPr>
          <a:xfrm flipH="1">
            <a:off x="2710564" y="2059748"/>
            <a:ext cx="83434" cy="117868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4" name="Google Shape;1194;p38"/>
          <p:cNvSpPr/>
          <p:nvPr/>
        </p:nvSpPr>
        <p:spPr>
          <a:xfrm flipH="1">
            <a:off x="2422417" y="1703874"/>
            <a:ext cx="230192" cy="232734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5" name="Google Shape;1195;p38"/>
          <p:cNvSpPr/>
          <p:nvPr/>
        </p:nvSpPr>
        <p:spPr>
          <a:xfrm flipH="1">
            <a:off x="2626278" y="1920844"/>
            <a:ext cx="93734" cy="108837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6" name="Google Shape;1196;p38"/>
          <p:cNvSpPr/>
          <p:nvPr/>
        </p:nvSpPr>
        <p:spPr>
          <a:xfrm flipH="1">
            <a:off x="2425696" y="2995590"/>
            <a:ext cx="239512" cy="245810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4" name="Google Shape;1204;p38"/>
          <p:cNvSpPr/>
          <p:nvPr/>
        </p:nvSpPr>
        <p:spPr>
          <a:xfrm flipH="1">
            <a:off x="1439305" y="4987933"/>
            <a:ext cx="332936" cy="342797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5" name="Google Shape;1205;p38"/>
          <p:cNvSpPr/>
          <p:nvPr/>
        </p:nvSpPr>
        <p:spPr>
          <a:xfrm flipH="1">
            <a:off x="1141735" y="5392379"/>
            <a:ext cx="135090" cy="63005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6" name="Google Shape;1206;p38"/>
          <p:cNvSpPr/>
          <p:nvPr/>
        </p:nvSpPr>
        <p:spPr>
          <a:xfrm flipH="1">
            <a:off x="1810860" y="4673559"/>
            <a:ext cx="57697" cy="121939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7" name="Google Shape;1207;p38"/>
          <p:cNvSpPr/>
          <p:nvPr/>
        </p:nvSpPr>
        <p:spPr>
          <a:xfrm flipH="1">
            <a:off x="1758249" y="4835274"/>
            <a:ext cx="77316" cy="119799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8" name="Google Shape;1208;p38"/>
          <p:cNvSpPr/>
          <p:nvPr/>
        </p:nvSpPr>
        <p:spPr>
          <a:xfrm flipH="1">
            <a:off x="1769762" y="4446437"/>
            <a:ext cx="162764" cy="186171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9" name="Google Shape;1209;p38"/>
          <p:cNvSpPr/>
          <p:nvPr/>
        </p:nvSpPr>
        <p:spPr>
          <a:xfrm flipH="1">
            <a:off x="1292985" y="5330600"/>
            <a:ext cx="135580" cy="76577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p38"/>
          <p:cNvSpPr/>
          <p:nvPr/>
        </p:nvSpPr>
        <p:spPr>
          <a:xfrm flipH="1">
            <a:off x="860610" y="5372256"/>
            <a:ext cx="244984" cy="164561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5" name="Google Shape;1215;p38"/>
          <p:cNvSpPr/>
          <p:nvPr/>
        </p:nvSpPr>
        <p:spPr>
          <a:xfrm flipH="1">
            <a:off x="923082" y="4476347"/>
            <a:ext cx="488291" cy="634961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6" name="Google Shape;1216;p38"/>
          <p:cNvSpPr/>
          <p:nvPr/>
        </p:nvSpPr>
        <p:spPr>
          <a:xfrm flipH="1">
            <a:off x="1020095" y="4582731"/>
            <a:ext cx="289360" cy="41577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7" name="Google Shape;1217;p38"/>
          <p:cNvSpPr/>
          <p:nvPr/>
        </p:nvSpPr>
        <p:spPr>
          <a:xfrm flipH="1">
            <a:off x="1020095" y="4662518"/>
            <a:ext cx="289360" cy="41577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8" name="Google Shape;1218;p38"/>
          <p:cNvSpPr/>
          <p:nvPr/>
        </p:nvSpPr>
        <p:spPr>
          <a:xfrm flipH="1">
            <a:off x="1080915" y="4742280"/>
            <a:ext cx="228540" cy="41603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2" name="Google Shape;1222;p38"/>
          <p:cNvSpPr/>
          <p:nvPr/>
        </p:nvSpPr>
        <p:spPr>
          <a:xfrm flipH="1">
            <a:off x="270427" y="1614117"/>
            <a:ext cx="179208" cy="181212"/>
          </a:xfrm>
          <a:custGeom>
            <a:avLst/>
            <a:gdLst/>
            <a:ahLst/>
            <a:cxnLst/>
            <a:rect l="l" t="t" r="r" b="b"/>
            <a:pathLst>
              <a:path w="6942" h="6943" extrusionOk="0">
                <a:moveTo>
                  <a:pt x="2675" y="1"/>
                </a:moveTo>
                <a:lnTo>
                  <a:pt x="2675" y="2676"/>
                </a:lnTo>
                <a:lnTo>
                  <a:pt x="0" y="2676"/>
                </a:lnTo>
                <a:lnTo>
                  <a:pt x="0" y="4268"/>
                </a:lnTo>
                <a:lnTo>
                  <a:pt x="2675" y="4268"/>
                </a:lnTo>
                <a:lnTo>
                  <a:pt x="2675" y="6942"/>
                </a:lnTo>
                <a:lnTo>
                  <a:pt x="4267" y="6942"/>
                </a:lnTo>
                <a:lnTo>
                  <a:pt x="4267" y="4268"/>
                </a:lnTo>
                <a:lnTo>
                  <a:pt x="6942" y="4268"/>
                </a:lnTo>
                <a:lnTo>
                  <a:pt x="6942" y="2676"/>
                </a:lnTo>
                <a:lnTo>
                  <a:pt x="4267" y="2676"/>
                </a:lnTo>
                <a:lnTo>
                  <a:pt x="426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3" name="Google Shape;1223;p38"/>
          <p:cNvSpPr/>
          <p:nvPr/>
        </p:nvSpPr>
        <p:spPr>
          <a:xfrm flipH="1">
            <a:off x="1878263" y="2696197"/>
            <a:ext cx="177581" cy="181186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4" name="Google Shape;1224;p38"/>
          <p:cNvSpPr/>
          <p:nvPr/>
        </p:nvSpPr>
        <p:spPr>
          <a:xfrm flipH="1">
            <a:off x="1250236" y="1625757"/>
            <a:ext cx="156207" cy="157931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7" name="Google Shape;1227;p38"/>
          <p:cNvSpPr/>
          <p:nvPr/>
        </p:nvSpPr>
        <p:spPr>
          <a:xfrm flipH="1">
            <a:off x="1878263" y="2988725"/>
            <a:ext cx="177581" cy="181186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8" name="Google Shape;1228;p38"/>
          <p:cNvSpPr/>
          <p:nvPr/>
        </p:nvSpPr>
        <p:spPr>
          <a:xfrm flipH="1">
            <a:off x="520316" y="1614117"/>
            <a:ext cx="177581" cy="181212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1" name="Google Shape;1231;p38"/>
          <p:cNvSpPr/>
          <p:nvPr/>
        </p:nvSpPr>
        <p:spPr>
          <a:xfrm flipH="1">
            <a:off x="-377323" y="224553"/>
            <a:ext cx="2170112" cy="643287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38"/>
          <p:cNvSpPr/>
          <p:nvPr/>
        </p:nvSpPr>
        <p:spPr>
          <a:xfrm flipH="1">
            <a:off x="2091985" y="576929"/>
            <a:ext cx="139762" cy="328730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38"/>
          <p:cNvSpPr/>
          <p:nvPr/>
        </p:nvSpPr>
        <p:spPr>
          <a:xfrm flipH="1">
            <a:off x="1205860" y="3966066"/>
            <a:ext cx="139762" cy="329121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5" name="Google Shape;1235;p38"/>
          <p:cNvSpPr/>
          <p:nvPr/>
        </p:nvSpPr>
        <p:spPr>
          <a:xfrm flipH="1">
            <a:off x="1897986" y="576929"/>
            <a:ext cx="138110" cy="328730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6" name="Google Shape;1236;p38"/>
          <p:cNvSpPr/>
          <p:nvPr/>
        </p:nvSpPr>
        <p:spPr>
          <a:xfrm flipH="1">
            <a:off x="1205860" y="2164305"/>
            <a:ext cx="139762" cy="174194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9" name="Google Shape;1239;p38"/>
          <p:cNvSpPr/>
          <p:nvPr/>
        </p:nvSpPr>
        <p:spPr>
          <a:xfrm flipH="1">
            <a:off x="-571297" y="5127908"/>
            <a:ext cx="1270330" cy="411179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0" name="Google Shape;1240;p38"/>
          <p:cNvSpPr/>
          <p:nvPr/>
        </p:nvSpPr>
        <p:spPr>
          <a:xfrm flipH="1">
            <a:off x="2136361" y="2842461"/>
            <a:ext cx="203887" cy="175418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38"/>
          <p:cNvSpPr/>
          <p:nvPr/>
        </p:nvSpPr>
        <p:spPr>
          <a:xfrm flipH="1">
            <a:off x="1657958" y="1810258"/>
            <a:ext cx="639541" cy="141305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7" name="Google Shape;1257;p38"/>
          <p:cNvSpPr/>
          <p:nvPr/>
        </p:nvSpPr>
        <p:spPr>
          <a:xfrm flipH="1">
            <a:off x="1347248" y="576929"/>
            <a:ext cx="95361" cy="186197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2" name="Google Shape;1262;p38"/>
          <p:cNvSpPr/>
          <p:nvPr/>
        </p:nvSpPr>
        <p:spPr>
          <a:xfrm flipH="1">
            <a:off x="699498" y="4930122"/>
            <a:ext cx="167720" cy="221093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3" name="Google Shape;1263;p38"/>
          <p:cNvSpPr/>
          <p:nvPr/>
        </p:nvSpPr>
        <p:spPr>
          <a:xfrm flipH="1">
            <a:off x="459471" y="4822068"/>
            <a:ext cx="213748" cy="397294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4" name="Google Shape;1264;p38"/>
          <p:cNvSpPr/>
          <p:nvPr/>
        </p:nvSpPr>
        <p:spPr>
          <a:xfrm flipH="1">
            <a:off x="268775" y="4930122"/>
            <a:ext cx="169346" cy="221093"/>
          </a:xfrm>
          <a:custGeom>
            <a:avLst/>
            <a:gdLst/>
            <a:ahLst/>
            <a:cxnLst/>
            <a:rect l="l" t="t" r="r" b="b"/>
            <a:pathLst>
              <a:path w="6560" h="8471" extrusionOk="0">
                <a:moveTo>
                  <a:pt x="0" y="0"/>
                </a:moveTo>
                <a:lnTo>
                  <a:pt x="0" y="1911"/>
                </a:lnTo>
                <a:lnTo>
                  <a:pt x="5095" y="4267"/>
                </a:lnTo>
                <a:lnTo>
                  <a:pt x="0" y="6560"/>
                </a:lnTo>
                <a:lnTo>
                  <a:pt x="0" y="8470"/>
                </a:lnTo>
                <a:lnTo>
                  <a:pt x="6559" y="5413"/>
                </a:lnTo>
                <a:lnTo>
                  <a:pt x="6559" y="3057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05;p20">
            <a:extLst>
              <a:ext uri="{FF2B5EF4-FFF2-40B4-BE49-F238E27FC236}">
                <a16:creationId xmlns:a16="http://schemas.microsoft.com/office/drawing/2014/main" id="{40BFD085-8FB1-DD48-AA05-805C1DAEF4EF}"/>
              </a:ext>
            </a:extLst>
          </p:cNvPr>
          <p:cNvSpPr txBox="1">
            <a:spLocks/>
          </p:cNvSpPr>
          <p:nvPr/>
        </p:nvSpPr>
        <p:spPr>
          <a:xfrm>
            <a:off x="1324684" y="929948"/>
            <a:ext cx="1094781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de-DE" sz="2500" dirty="0">
                <a:solidFill>
                  <a:schemeClr val="bg1"/>
                </a:solidFill>
              </a:rPr>
              <a:t>LSTM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de-DE" dirty="0">
                <a:solidFill>
                  <a:srgbClr val="122056"/>
                </a:solidFill>
              </a:rPr>
              <a:t>QUELLEN/REFERENZEN</a:t>
            </a:r>
            <a:endParaRPr dirty="0">
              <a:solidFill>
                <a:srgbClr val="122056"/>
              </a:solidFill>
            </a:endParaRPr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ED16CDA6-A9FB-4A40-8625-249BE3B7DAA5}"/>
              </a:ext>
            </a:extLst>
          </p:cNvPr>
          <p:cNvSpPr txBox="1"/>
          <p:nvPr/>
        </p:nvSpPr>
        <p:spPr>
          <a:xfrm>
            <a:off x="684213" y="1140589"/>
            <a:ext cx="37915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  <a:defRPr/>
            </a:pPr>
            <a:r>
              <a:rPr lang="en-GB" sz="800" b="1" dirty="0"/>
              <a:t>Vanilla Neural Network und </a:t>
            </a:r>
            <a:r>
              <a:rPr lang="en-GB" sz="800" b="1" dirty="0" err="1"/>
              <a:t>Allgemein</a:t>
            </a:r>
            <a:r>
              <a:rPr lang="en-GB" sz="800" b="1" dirty="0"/>
              <a:t>:</a:t>
            </a:r>
          </a:p>
          <a:p>
            <a:pPr marL="17145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Neural</a:t>
            </a:r>
            <a:r>
              <a:rPr lang="de-DE" sz="800" dirty="0"/>
              <a:t> Networks] </a:t>
            </a:r>
            <a:r>
              <a:rPr lang="de-DE" sz="800" dirty="0">
                <a:hlinkClick r:id="rId3"/>
              </a:rPr>
              <a:t>https://towardsdatascience.com/https-medium-com-piotr-skalski92-deep-dive-into-deep-networks-math-17660bc376ba</a:t>
            </a:r>
            <a:endParaRPr lang="de-DE" sz="800" dirty="0"/>
          </a:p>
          <a:p>
            <a:pPr marL="17145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Neural</a:t>
            </a:r>
            <a:r>
              <a:rPr lang="de-DE" sz="800" dirty="0"/>
              <a:t> Networks] </a:t>
            </a:r>
            <a:r>
              <a:rPr lang="de-DE" sz="800" dirty="0">
                <a:hlinkClick r:id="rId4"/>
              </a:rPr>
              <a:t>https://omar-florez.github.io/scratch_mlp/</a:t>
            </a:r>
            <a:endParaRPr lang="de-DE" sz="800" dirty="0"/>
          </a:p>
          <a:p>
            <a:pPr marL="17145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How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build</a:t>
            </a:r>
            <a:r>
              <a:rPr lang="de-DE" sz="800" dirty="0"/>
              <a:t> a </a:t>
            </a:r>
            <a:r>
              <a:rPr lang="de-DE" sz="800" dirty="0" err="1"/>
              <a:t>Neural</a:t>
            </a:r>
            <a:r>
              <a:rPr lang="de-DE" sz="800" dirty="0"/>
              <a:t> Network] </a:t>
            </a:r>
            <a:r>
              <a:rPr lang="de-DE" sz="800" dirty="0">
                <a:hlinkClick r:id="rId5"/>
              </a:rPr>
              <a:t>https://towardsdatascience.com/how-to-build-your-own-neural-network-from-scratch-in-python-68998a08e4f6</a:t>
            </a:r>
            <a:endParaRPr lang="de-DE" sz="800" dirty="0"/>
          </a:p>
          <a:p>
            <a:pPr>
              <a:buSzPts val="1100"/>
              <a:defRPr/>
            </a:pPr>
            <a:endParaRPr lang="de-DE" sz="800" dirty="0"/>
          </a:p>
          <a:p>
            <a:pPr>
              <a:buSzPts val="1100"/>
              <a:defRPr/>
            </a:pPr>
            <a:r>
              <a:rPr lang="en-GB" sz="800" b="1" dirty="0"/>
              <a:t>Computational Graphs and Backpropagation: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Olah</a:t>
            </a:r>
            <a:r>
              <a:rPr lang="de-DE" sz="800" dirty="0"/>
              <a:t>, 2015] </a:t>
            </a:r>
            <a:r>
              <a:rPr lang="en-GB" sz="800" dirty="0">
                <a:hlinkClick r:id="rId6"/>
              </a:rPr>
              <a:t>http://colah.github.io/posts/2015-08-Backprop/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Goodfellow</a:t>
            </a:r>
            <a:r>
              <a:rPr lang="de-DE" sz="800" dirty="0"/>
              <a:t>, 2015] </a:t>
            </a:r>
            <a:r>
              <a:rPr lang="en-GB" sz="800" dirty="0">
                <a:hlinkClick r:id="rId7"/>
              </a:rPr>
              <a:t>http://www.deeplearningbook.org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[3Blue1Brown, </a:t>
            </a:r>
            <a:r>
              <a:rPr lang="de-DE" sz="800" dirty="0"/>
              <a:t>Backpropagation </a:t>
            </a:r>
            <a:r>
              <a:rPr lang="de-DE" sz="800" dirty="0" err="1"/>
              <a:t>calculus</a:t>
            </a:r>
            <a:r>
              <a:rPr lang="de-DE" sz="800" dirty="0"/>
              <a:t>] </a:t>
            </a:r>
            <a:r>
              <a:rPr lang="en-GB" sz="800" dirty="0">
                <a:hlinkClick r:id="rId8"/>
              </a:rPr>
              <a:t>https://www.youtube.com/watch?v=tIeHLnjs5U8&amp;t=236s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de-DE" sz="800" dirty="0"/>
              <a:t>[Stanford cs231n </a:t>
            </a:r>
            <a:r>
              <a:rPr lang="de-DE" sz="800" dirty="0" err="1"/>
              <a:t>Lecture</a:t>
            </a:r>
            <a:r>
              <a:rPr lang="de-DE" sz="800" dirty="0"/>
              <a:t> 4 Backpropagation </a:t>
            </a:r>
            <a:r>
              <a:rPr lang="de-DE" sz="800" dirty="0" err="1"/>
              <a:t>and</a:t>
            </a:r>
            <a:r>
              <a:rPr lang="de-DE" sz="800" dirty="0"/>
              <a:t> </a:t>
            </a:r>
            <a:r>
              <a:rPr lang="de-DE" sz="800" dirty="0" err="1"/>
              <a:t>Computational</a:t>
            </a:r>
            <a:r>
              <a:rPr lang="de-DE" sz="800" dirty="0"/>
              <a:t> Graphs] </a:t>
            </a:r>
            <a:r>
              <a:rPr lang="en-GB" sz="800" dirty="0">
                <a:hlinkClick r:id="rId9"/>
              </a:rPr>
              <a:t>https://www.youtube.com/watch?v=d14TUNcbn1k</a:t>
            </a:r>
            <a:endParaRPr lang="en-GB" sz="8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de-DE" sz="800" dirty="0"/>
              <a:t>[NN Python Implementation, Loys 2018] </a:t>
            </a:r>
            <a:r>
              <a:rPr lang="de-DE" sz="800" dirty="0">
                <a:hlinkClick r:id="rId10"/>
              </a:rPr>
              <a:t>https://gist.github.com/jamesloyys/ff7a7bb1540384f709856f9cdcdee70d#file-neural_network_backprop-py</a:t>
            </a:r>
            <a:endParaRPr lang="de-DE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[</a:t>
            </a:r>
            <a:r>
              <a:rPr lang="de-DE" sz="800" dirty="0" err="1"/>
              <a:t>Calculate</a:t>
            </a:r>
            <a:r>
              <a:rPr lang="de-DE" sz="800" dirty="0"/>
              <a:t> Bias in Backpropagation] </a:t>
            </a:r>
            <a:r>
              <a:rPr lang="de-DE" sz="800" dirty="0">
                <a:hlinkClick r:id="rId11"/>
              </a:rPr>
              <a:t>https://datascience.stackexchange.com/questions/20139/gradients-for-bias-terms-in-backpropagation</a:t>
            </a:r>
            <a:endParaRPr lang="de-DE" sz="800" dirty="0"/>
          </a:p>
          <a:p>
            <a:endParaRPr lang="en-GB" sz="800" dirty="0"/>
          </a:p>
          <a:p>
            <a:r>
              <a:rPr lang="en-GB" sz="800" b="1" dirty="0" err="1"/>
              <a:t>Personen</a:t>
            </a:r>
            <a:r>
              <a:rPr lang="en-GB" sz="800" b="1" dirty="0"/>
              <a:t> die State of the Art </a:t>
            </a:r>
            <a:r>
              <a:rPr lang="en-GB" sz="800" b="1" dirty="0" err="1"/>
              <a:t>Lerncontent</a:t>
            </a:r>
            <a:r>
              <a:rPr lang="en-GB" sz="800" b="1" dirty="0"/>
              <a:t> </a:t>
            </a:r>
            <a:r>
              <a:rPr lang="en-GB" sz="800" b="1" dirty="0" err="1"/>
              <a:t>liefern</a:t>
            </a:r>
            <a:r>
              <a:rPr lang="en-GB" sz="800" b="1" dirty="0"/>
              <a:t>:</a:t>
            </a:r>
          </a:p>
          <a:p>
            <a:endParaRPr lang="en-GB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Alex Graves (München/Toronto)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Christopher </a:t>
            </a:r>
            <a:r>
              <a:rPr lang="en-GB" sz="800" dirty="0" err="1"/>
              <a:t>Olah</a:t>
            </a:r>
            <a:r>
              <a:rPr lang="en-GB" sz="800" dirty="0"/>
              <a:t> (Stanford)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Ilya </a:t>
            </a:r>
            <a:r>
              <a:rPr lang="en-GB" sz="800" dirty="0" err="1"/>
              <a:t>Sutskever</a:t>
            </a:r>
            <a:r>
              <a:rPr lang="en-GB" sz="800" dirty="0"/>
              <a:t> (Toronto)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Deep Learning Group Stanford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Alex </a:t>
            </a:r>
            <a:r>
              <a:rPr lang="en-GB" sz="800" dirty="0" err="1"/>
              <a:t>Smola</a:t>
            </a:r>
            <a:r>
              <a:rPr lang="en-GB" sz="800" dirty="0"/>
              <a:t> (Berkeley)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C6844707-E411-9D43-88F1-A46147C6001E}"/>
              </a:ext>
            </a:extLst>
          </p:cNvPr>
          <p:cNvSpPr txBox="1"/>
          <p:nvPr/>
        </p:nvSpPr>
        <p:spPr>
          <a:xfrm>
            <a:off x="5042821" y="1140589"/>
            <a:ext cx="34169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100"/>
              <a:defRPr/>
            </a:pPr>
            <a:r>
              <a:rPr lang="en-GB" sz="800" b="1" dirty="0"/>
              <a:t>RNN and Backpropagation Through Time:</a:t>
            </a:r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/>
              <a:t>Gradient </a:t>
            </a:r>
            <a:r>
              <a:rPr lang="de-DE" sz="800" dirty="0" err="1"/>
              <a:t>Descent</a:t>
            </a:r>
            <a:r>
              <a:rPr lang="de-DE" sz="800" dirty="0"/>
              <a:t> in RNN] </a:t>
            </a:r>
            <a:r>
              <a:rPr lang="en-GB" sz="800" dirty="0">
                <a:hlinkClick r:id="rId12"/>
              </a:rPr>
              <a:t>https://d2l.ai/chapter_recurrent-neural-networks/bptt.html</a:t>
            </a:r>
            <a:endParaRPr lang="en-GB" sz="800" dirty="0"/>
          </a:p>
          <a:p>
            <a:pPr marL="17145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Introductory</a:t>
            </a:r>
            <a:r>
              <a:rPr lang="de-DE" sz="800" dirty="0"/>
              <a:t> Course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Deep</a:t>
            </a:r>
            <a:r>
              <a:rPr lang="de-DE" sz="800" dirty="0"/>
              <a:t> Learning RNN/CNN/LSTM] </a:t>
            </a:r>
            <a:r>
              <a:rPr lang="de-DE" sz="800" dirty="0">
                <a:hlinkClick r:id="rId13"/>
              </a:rPr>
              <a:t>http://cs231n.stanford.edu/slides/2017/cs231n_2017_lecture10.pdf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/>
              <a:t>Gradient </a:t>
            </a:r>
            <a:r>
              <a:rPr lang="de-DE" sz="800" dirty="0" err="1"/>
              <a:t>Descent</a:t>
            </a:r>
            <a:r>
              <a:rPr lang="de-DE" sz="800" dirty="0"/>
              <a:t> in RNN] </a:t>
            </a:r>
            <a:r>
              <a:rPr lang="en-GB" sz="800" dirty="0">
                <a:hlinkClick r:id="rId14"/>
              </a:rPr>
              <a:t>https://www.youtube.com/watch?v=q4mVeRLitsU&amp;t=400s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</a:t>
            </a:r>
            <a:r>
              <a:rPr lang="de-DE" sz="800" dirty="0" err="1"/>
              <a:t>How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</a:t>
            </a:r>
            <a:r>
              <a:rPr lang="de-DE" sz="800" dirty="0" err="1"/>
              <a:t>train</a:t>
            </a:r>
            <a:r>
              <a:rPr lang="de-DE" sz="800" dirty="0"/>
              <a:t> RNNs] </a:t>
            </a:r>
            <a:r>
              <a:rPr lang="en-GB" sz="800" dirty="0">
                <a:hlinkClick r:id="rId15"/>
              </a:rPr>
              <a:t>http://www.cs.toronto.edu/~asamir/cifar/Ilya_slides.pdf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r>
              <a:rPr lang="en-GB" sz="800" dirty="0"/>
              <a:t>[Training Recurrent Neural Networks, </a:t>
            </a:r>
            <a:r>
              <a:rPr lang="en-GB" sz="800" dirty="0" err="1"/>
              <a:t>Sutskever</a:t>
            </a:r>
            <a:r>
              <a:rPr lang="en-GB" sz="800" dirty="0"/>
              <a:t>, 2013] </a:t>
            </a:r>
            <a:r>
              <a:rPr lang="en-GB" sz="800" dirty="0">
                <a:hlinkClick r:id="rId16"/>
              </a:rPr>
              <a:t>https://www.cs.utoronto.ca/~ilya/pubs/ilya_sutskever_phd_thesis.pdf</a:t>
            </a:r>
            <a:endParaRPr lang="en-GB" sz="800" dirty="0"/>
          </a:p>
          <a:p>
            <a:pPr marL="171450" lvl="0" indent="-171450">
              <a:buSzPts val="1100"/>
              <a:buFont typeface="Arial" panose="020B0604020202020204" pitchFamily="34" charset="0"/>
              <a:buChar char="•"/>
              <a:defRPr/>
            </a:pPr>
            <a:endParaRPr lang="en-GB" sz="800" dirty="0"/>
          </a:p>
          <a:p>
            <a:endParaRPr lang="de-DE" sz="800" dirty="0"/>
          </a:p>
          <a:p>
            <a:r>
              <a:rPr lang="de-DE" sz="800" b="1" dirty="0"/>
              <a:t>LSTMs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800" dirty="0"/>
              <a:t>[</a:t>
            </a:r>
            <a:r>
              <a:rPr lang="de-DE" sz="800" dirty="0" err="1"/>
              <a:t>Olah</a:t>
            </a:r>
            <a:r>
              <a:rPr lang="de-DE" sz="800" dirty="0"/>
              <a:t>, 2015] </a:t>
            </a:r>
            <a:r>
              <a:rPr lang="de-DE" sz="800" dirty="0">
                <a:hlinkClick r:id="rId17"/>
              </a:rPr>
              <a:t>http://colah.github.io/posts/2015-08-Understanding-LSTMs/</a:t>
            </a:r>
            <a:br>
              <a:rPr lang="de-DE" sz="800" dirty="0"/>
            </a:br>
            <a:r>
              <a:rPr lang="de-DE" sz="800" dirty="0"/>
              <a:t>[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LSTM, de </a:t>
            </a:r>
            <a:r>
              <a:rPr lang="de-DE" sz="800" dirty="0" err="1"/>
              <a:t>Freitas</a:t>
            </a:r>
            <a:r>
              <a:rPr lang="de-DE" sz="800" dirty="0"/>
              <a:t>, Oxford] </a:t>
            </a:r>
            <a:r>
              <a:rPr lang="en-GB" sz="800" dirty="0">
                <a:hlinkClick r:id="rId18"/>
              </a:rPr>
              <a:t>https://www.youtube.com/watch?v=56TYLaQN4N8</a:t>
            </a:r>
            <a:endParaRPr lang="en-GB" sz="8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sz="800" dirty="0"/>
              <a:t>[</a:t>
            </a:r>
            <a:r>
              <a:rPr lang="de-DE" sz="800" dirty="0" err="1"/>
              <a:t>Introduction</a:t>
            </a:r>
            <a:r>
              <a:rPr lang="de-DE" sz="800" dirty="0"/>
              <a:t> </a:t>
            </a:r>
            <a:r>
              <a:rPr lang="de-DE" sz="800" dirty="0" err="1"/>
              <a:t>to</a:t>
            </a:r>
            <a:r>
              <a:rPr lang="de-DE" sz="800" dirty="0"/>
              <a:t> LSTM, Rohrer] </a:t>
            </a:r>
            <a:r>
              <a:rPr lang="en-GB" sz="800" dirty="0">
                <a:hlinkClick r:id="rId19"/>
              </a:rPr>
              <a:t>https://www.youtube.com/watch?v=WCUNPb-5EYI&amp;t=991s</a:t>
            </a:r>
            <a:endParaRPr lang="en-GB" sz="800" dirty="0"/>
          </a:p>
        </p:txBody>
      </p:sp>
    </p:spTree>
    <p:extLst>
      <p:ext uri="{BB962C8B-B14F-4D97-AF65-F5344CB8AC3E}">
        <p14:creationId xmlns:p14="http://schemas.microsoft.com/office/powerpoint/2010/main" val="819154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FORWARD PROPAGATION</a:t>
            </a:r>
            <a:endParaRPr dirty="0"/>
          </a:p>
        </p:txBody>
      </p: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416A0C40-2A88-5D40-8D28-92E14C07EED9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92" name="Gerade Verbindung mit Pfeil 91">
              <a:extLst>
                <a:ext uri="{FF2B5EF4-FFF2-40B4-BE49-F238E27FC236}">
                  <a16:creationId xmlns:a16="http://schemas.microsoft.com/office/drawing/2014/main" id="{DA0D96AB-93DD-CD4E-B8C5-F63F3C7611EA}"/>
                </a:ext>
              </a:extLst>
            </p:cNvPr>
            <p:cNvCxnSpPr>
              <a:cxnSpLocks/>
              <a:stCxn id="123" idx="6"/>
              <a:endCxn id="125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mit Pfeil 92">
              <a:extLst>
                <a:ext uri="{FF2B5EF4-FFF2-40B4-BE49-F238E27FC236}">
                  <a16:creationId xmlns:a16="http://schemas.microsoft.com/office/drawing/2014/main" id="{9ADD1EC4-FCF9-EB41-84F8-EDF5C0224E9F}"/>
                </a:ext>
              </a:extLst>
            </p:cNvPr>
            <p:cNvCxnSpPr>
              <a:cxnSpLocks/>
              <a:stCxn id="123" idx="6"/>
              <a:endCxn id="126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mit Pfeil 93">
              <a:extLst>
                <a:ext uri="{FF2B5EF4-FFF2-40B4-BE49-F238E27FC236}">
                  <a16:creationId xmlns:a16="http://schemas.microsoft.com/office/drawing/2014/main" id="{9439F71F-2A32-6B44-A8FE-814E36040B40}"/>
                </a:ext>
              </a:extLst>
            </p:cNvPr>
            <p:cNvCxnSpPr>
              <a:cxnSpLocks/>
              <a:stCxn id="123" idx="6"/>
              <a:endCxn id="127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mit Pfeil 94">
              <a:extLst>
                <a:ext uri="{FF2B5EF4-FFF2-40B4-BE49-F238E27FC236}">
                  <a16:creationId xmlns:a16="http://schemas.microsoft.com/office/drawing/2014/main" id="{8D518D77-B0BE-434A-82E7-FA8C8C31EE92}"/>
                </a:ext>
              </a:extLst>
            </p:cNvPr>
            <p:cNvCxnSpPr>
              <a:cxnSpLocks/>
              <a:stCxn id="123" idx="6"/>
              <a:endCxn id="128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mit Pfeil 95">
              <a:extLst>
                <a:ext uri="{FF2B5EF4-FFF2-40B4-BE49-F238E27FC236}">
                  <a16:creationId xmlns:a16="http://schemas.microsoft.com/office/drawing/2014/main" id="{00BBACDC-B2DD-1D45-BA47-6F680D1CE9DF}"/>
                </a:ext>
              </a:extLst>
            </p:cNvPr>
            <p:cNvCxnSpPr>
              <a:cxnSpLocks/>
              <a:stCxn id="124" idx="6"/>
              <a:endCxn id="125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rade Verbindung mit Pfeil 96">
              <a:extLst>
                <a:ext uri="{FF2B5EF4-FFF2-40B4-BE49-F238E27FC236}">
                  <a16:creationId xmlns:a16="http://schemas.microsoft.com/office/drawing/2014/main" id="{C9CC6F4F-527C-774E-BFDF-C14DCE6482AA}"/>
                </a:ext>
              </a:extLst>
            </p:cNvPr>
            <p:cNvCxnSpPr>
              <a:cxnSpLocks/>
              <a:stCxn id="124" idx="6"/>
              <a:endCxn id="126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rade Verbindung mit Pfeil 97">
              <a:extLst>
                <a:ext uri="{FF2B5EF4-FFF2-40B4-BE49-F238E27FC236}">
                  <a16:creationId xmlns:a16="http://schemas.microsoft.com/office/drawing/2014/main" id="{2A2E3E3D-8B1B-0B4C-AA5D-3A176B3224E7}"/>
                </a:ext>
              </a:extLst>
            </p:cNvPr>
            <p:cNvCxnSpPr>
              <a:cxnSpLocks/>
              <a:stCxn id="124" idx="6"/>
              <a:endCxn id="127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rade Verbindung mit Pfeil 98">
              <a:extLst>
                <a:ext uri="{FF2B5EF4-FFF2-40B4-BE49-F238E27FC236}">
                  <a16:creationId xmlns:a16="http://schemas.microsoft.com/office/drawing/2014/main" id="{EF6FD9E2-D224-254A-A17D-8FEF3EA2E733}"/>
                </a:ext>
              </a:extLst>
            </p:cNvPr>
            <p:cNvCxnSpPr>
              <a:cxnSpLocks/>
              <a:stCxn id="124" idx="6"/>
              <a:endCxn id="128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Gerade Verbindung mit Pfeil 99">
              <a:extLst>
                <a:ext uri="{FF2B5EF4-FFF2-40B4-BE49-F238E27FC236}">
                  <a16:creationId xmlns:a16="http://schemas.microsoft.com/office/drawing/2014/main" id="{63536F5A-53AF-E14C-A3D1-3F42B362DB9B}"/>
                </a:ext>
              </a:extLst>
            </p:cNvPr>
            <p:cNvCxnSpPr>
              <a:cxnSpLocks/>
              <a:stCxn id="129" idx="6"/>
              <a:endCxn id="125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mit Pfeil 100">
              <a:extLst>
                <a:ext uri="{FF2B5EF4-FFF2-40B4-BE49-F238E27FC236}">
                  <a16:creationId xmlns:a16="http://schemas.microsoft.com/office/drawing/2014/main" id="{B0C6B18F-25FC-3D47-A2B8-D2CC983E54AB}"/>
                </a:ext>
              </a:extLst>
            </p:cNvPr>
            <p:cNvCxnSpPr>
              <a:cxnSpLocks/>
              <a:stCxn id="129" idx="6"/>
              <a:endCxn id="126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Gerade Verbindung mit Pfeil 101">
              <a:extLst>
                <a:ext uri="{FF2B5EF4-FFF2-40B4-BE49-F238E27FC236}">
                  <a16:creationId xmlns:a16="http://schemas.microsoft.com/office/drawing/2014/main" id="{A107D9B4-A9B4-474C-8BA0-2277F2D58D31}"/>
                </a:ext>
              </a:extLst>
            </p:cNvPr>
            <p:cNvCxnSpPr>
              <a:cxnSpLocks/>
              <a:stCxn id="129" idx="6"/>
              <a:endCxn id="128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Gerade Verbindung mit Pfeil 102">
              <a:extLst>
                <a:ext uri="{FF2B5EF4-FFF2-40B4-BE49-F238E27FC236}">
                  <a16:creationId xmlns:a16="http://schemas.microsoft.com/office/drawing/2014/main" id="{CD85F679-78DC-9840-B43B-F27E08CACB31}"/>
                </a:ext>
              </a:extLst>
            </p:cNvPr>
            <p:cNvCxnSpPr>
              <a:cxnSpLocks/>
              <a:stCxn id="129" idx="6"/>
              <a:endCxn id="127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mit Pfeil 103">
              <a:extLst>
                <a:ext uri="{FF2B5EF4-FFF2-40B4-BE49-F238E27FC236}">
                  <a16:creationId xmlns:a16="http://schemas.microsoft.com/office/drawing/2014/main" id="{A75094BA-E86D-1B43-9D5D-55E760A0FD15}"/>
                </a:ext>
              </a:extLst>
            </p:cNvPr>
            <p:cNvCxnSpPr>
              <a:cxnSpLocks/>
              <a:stCxn id="125" idx="6"/>
              <a:endCxn id="130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mit Pfeil 104">
              <a:extLst>
                <a:ext uri="{FF2B5EF4-FFF2-40B4-BE49-F238E27FC236}">
                  <a16:creationId xmlns:a16="http://schemas.microsoft.com/office/drawing/2014/main" id="{0FDAC426-2A07-B047-82B7-E54B176A27B3}"/>
                </a:ext>
              </a:extLst>
            </p:cNvPr>
            <p:cNvCxnSpPr>
              <a:cxnSpLocks/>
              <a:stCxn id="125" idx="6"/>
              <a:endCxn id="131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Gerade Verbindung mit Pfeil 105">
              <a:extLst>
                <a:ext uri="{FF2B5EF4-FFF2-40B4-BE49-F238E27FC236}">
                  <a16:creationId xmlns:a16="http://schemas.microsoft.com/office/drawing/2014/main" id="{679A8D8C-00BE-1E42-8464-7862BC0FCD01}"/>
                </a:ext>
              </a:extLst>
            </p:cNvPr>
            <p:cNvCxnSpPr>
              <a:cxnSpLocks/>
              <a:stCxn id="126" idx="6"/>
              <a:endCxn id="130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4B09F045-B68A-EA47-9FBD-3D48451AC42E}"/>
                </a:ext>
              </a:extLst>
            </p:cNvPr>
            <p:cNvCxnSpPr>
              <a:cxnSpLocks/>
              <a:stCxn id="126" idx="6"/>
              <a:endCxn id="131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Gerade Verbindung mit Pfeil 108">
              <a:extLst>
                <a:ext uri="{FF2B5EF4-FFF2-40B4-BE49-F238E27FC236}">
                  <a16:creationId xmlns:a16="http://schemas.microsoft.com/office/drawing/2014/main" id="{B62FAAEF-7952-474E-B0EC-7844F930D90F}"/>
                </a:ext>
              </a:extLst>
            </p:cNvPr>
            <p:cNvCxnSpPr>
              <a:cxnSpLocks/>
              <a:stCxn id="127" idx="6"/>
              <a:endCxn id="131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Gerade Verbindung mit Pfeil 109">
              <a:extLst>
                <a:ext uri="{FF2B5EF4-FFF2-40B4-BE49-F238E27FC236}">
                  <a16:creationId xmlns:a16="http://schemas.microsoft.com/office/drawing/2014/main" id="{6889E864-6EFC-344A-B398-730B9DD7AC04}"/>
                </a:ext>
              </a:extLst>
            </p:cNvPr>
            <p:cNvCxnSpPr>
              <a:cxnSpLocks/>
              <a:stCxn id="127" idx="6"/>
              <a:endCxn id="130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Gerade Verbindung mit Pfeil 110">
              <a:extLst>
                <a:ext uri="{FF2B5EF4-FFF2-40B4-BE49-F238E27FC236}">
                  <a16:creationId xmlns:a16="http://schemas.microsoft.com/office/drawing/2014/main" id="{A2491E51-EFF7-4642-B6D2-CF2F85FB80AD}"/>
                </a:ext>
              </a:extLst>
            </p:cNvPr>
            <p:cNvCxnSpPr>
              <a:cxnSpLocks/>
              <a:stCxn id="128" idx="6"/>
              <a:endCxn id="131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Gerade Verbindung mit Pfeil 116">
              <a:extLst>
                <a:ext uri="{FF2B5EF4-FFF2-40B4-BE49-F238E27FC236}">
                  <a16:creationId xmlns:a16="http://schemas.microsoft.com/office/drawing/2014/main" id="{4714F81B-8DA6-D540-A5DC-0A942977DF43}"/>
                </a:ext>
              </a:extLst>
            </p:cNvPr>
            <p:cNvCxnSpPr>
              <a:cxnSpLocks/>
              <a:stCxn id="128" idx="6"/>
              <a:endCxn id="130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8" name="Gruppieren 117">
              <a:extLst>
                <a:ext uri="{FF2B5EF4-FFF2-40B4-BE49-F238E27FC236}">
                  <a16:creationId xmlns:a16="http://schemas.microsoft.com/office/drawing/2014/main" id="{636C7CB6-659B-9B4B-9F76-105A1727B2AB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F32EF923-0FCE-E24F-8B16-F364B9C9C3A8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60FD0A3-6FA7-F447-B2FA-9AEE68D08696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CFE2BB4-DD6D-8F4E-B26D-2417A6C8B60B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867F50C3-D79D-1147-A5EF-B922AB6C53E9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FD48A231-68FC-5347-BD64-566ED42ED217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C9E9131A-D77C-FD41-99A8-CA5C871D4CB4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59C2FD3A-0F65-8844-9829-E35666BEEF1A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198CCAB-9E01-CE46-B1CF-DCCE154C4A33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439E08B5-404E-E440-AAB1-7166302676D4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648DE6F5-90ED-DB4D-8A95-9C3FFA18AD10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19" name="Gerade Verbindung mit Pfeil 118">
              <a:extLst>
                <a:ext uri="{FF2B5EF4-FFF2-40B4-BE49-F238E27FC236}">
                  <a16:creationId xmlns:a16="http://schemas.microsoft.com/office/drawing/2014/main" id="{57CB8614-C74A-7C4E-AF58-18CC676009CA}"/>
                </a:ext>
              </a:extLst>
            </p:cNvPr>
            <p:cNvCxnSpPr>
              <a:cxnSpLocks/>
              <a:stCxn id="125" idx="6"/>
              <a:endCxn id="132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Gerade Verbindung mit Pfeil 119">
              <a:extLst>
                <a:ext uri="{FF2B5EF4-FFF2-40B4-BE49-F238E27FC236}">
                  <a16:creationId xmlns:a16="http://schemas.microsoft.com/office/drawing/2014/main" id="{CA0DE0D7-7731-6547-A488-FCD563BC47FB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mit Pfeil 120">
              <a:extLst>
                <a:ext uri="{FF2B5EF4-FFF2-40B4-BE49-F238E27FC236}">
                  <a16:creationId xmlns:a16="http://schemas.microsoft.com/office/drawing/2014/main" id="{5F6E23BC-DB29-3342-85D2-46B944367E3D}"/>
                </a:ext>
              </a:extLst>
            </p:cNvPr>
            <p:cNvCxnSpPr>
              <a:cxnSpLocks/>
              <a:stCxn id="127" idx="6"/>
              <a:endCxn id="132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Gerade Verbindung mit Pfeil 121">
              <a:extLst>
                <a:ext uri="{FF2B5EF4-FFF2-40B4-BE49-F238E27FC236}">
                  <a16:creationId xmlns:a16="http://schemas.microsoft.com/office/drawing/2014/main" id="{8C22E70F-4115-B745-B777-DBDD529869D8}"/>
                </a:ext>
              </a:extLst>
            </p:cNvPr>
            <p:cNvCxnSpPr>
              <a:cxnSpLocks/>
              <a:stCxn id="128" idx="6"/>
              <a:endCxn id="132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564BD47C-E1AB-6045-8886-A2F5E0000C8F}"/>
              </a:ext>
            </a:extLst>
          </p:cNvPr>
          <p:cNvGrpSpPr/>
          <p:nvPr/>
        </p:nvGrpSpPr>
        <p:grpSpPr>
          <a:xfrm>
            <a:off x="4412089" y="1023938"/>
            <a:ext cx="3964248" cy="3197103"/>
            <a:chOff x="1894659" y="671377"/>
            <a:chExt cx="4879662" cy="393537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09C48AF-CB24-CC4B-9A12-316E09731168}"/>
                </a:ext>
              </a:extLst>
            </p:cNvPr>
            <p:cNvSpPr/>
            <p:nvPr/>
          </p:nvSpPr>
          <p:spPr>
            <a:xfrm>
              <a:off x="1894659" y="1031377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07E3C56-558A-BA44-B304-11383C06880C}"/>
                </a:ext>
              </a:extLst>
            </p:cNvPr>
            <p:cNvSpPr/>
            <p:nvPr/>
          </p:nvSpPr>
          <p:spPr>
            <a:xfrm>
              <a:off x="1894659" y="2141791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C8D9502-9A5F-0B4E-A44C-EA05B085D21B}"/>
                </a:ext>
              </a:extLst>
            </p:cNvPr>
            <p:cNvSpPr/>
            <p:nvPr/>
          </p:nvSpPr>
          <p:spPr>
            <a:xfrm>
              <a:off x="4057290" y="671377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4117ED-9B4F-D245-AC2D-24497F2C5EB2}"/>
                </a:ext>
              </a:extLst>
            </p:cNvPr>
            <p:cNvSpPr/>
            <p:nvPr/>
          </p:nvSpPr>
          <p:spPr>
            <a:xfrm>
              <a:off x="4057290" y="1743167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5FBEF5-D31E-5541-AE84-E64FD29012FE}"/>
                </a:ext>
              </a:extLst>
            </p:cNvPr>
            <p:cNvSpPr/>
            <p:nvPr/>
          </p:nvSpPr>
          <p:spPr>
            <a:xfrm>
              <a:off x="4057290" y="2814957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1F477CF-306E-4A48-B6C2-4FC7CDA2C3D1}"/>
                </a:ext>
              </a:extLst>
            </p:cNvPr>
            <p:cNvSpPr/>
            <p:nvPr/>
          </p:nvSpPr>
          <p:spPr>
            <a:xfrm>
              <a:off x="4057290" y="3886748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4DF4CE-6D41-E740-AF2B-57B8C1456EC0}"/>
                </a:ext>
              </a:extLst>
            </p:cNvPr>
            <p:cNvSpPr/>
            <p:nvPr/>
          </p:nvSpPr>
          <p:spPr>
            <a:xfrm>
              <a:off x="1894659" y="3252205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3B403D-524E-5D4A-A3AB-847480DC2FF3}"/>
                </a:ext>
              </a:extLst>
            </p:cNvPr>
            <p:cNvSpPr/>
            <p:nvPr/>
          </p:nvSpPr>
          <p:spPr>
            <a:xfrm>
              <a:off x="6054321" y="1031377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810916C-3582-F846-B6FA-04BAF266B8C2}"/>
                </a:ext>
              </a:extLst>
            </p:cNvPr>
            <p:cNvSpPr/>
            <p:nvPr/>
          </p:nvSpPr>
          <p:spPr>
            <a:xfrm>
              <a:off x="6054321" y="3260415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744D62C1-AFF4-D84D-B3D9-D6EDEE8C52DF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 flipV="1">
              <a:off x="2614659" y="1031377"/>
              <a:ext cx="1442631" cy="360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5F24F0FD-3C58-DC47-A467-7D387661A083}"/>
                </a:ext>
              </a:extLst>
            </p:cNvPr>
            <p:cNvCxnSpPr>
              <a:stCxn id="52" idx="6"/>
              <a:endCxn id="55" idx="2"/>
            </p:cNvCxnSpPr>
            <p:nvPr/>
          </p:nvCxnSpPr>
          <p:spPr>
            <a:xfrm>
              <a:off x="2614659" y="1391377"/>
              <a:ext cx="1442631" cy="7117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24B0AA8-B26D-3A44-A946-BCE63EF7F678}"/>
                </a:ext>
              </a:extLst>
            </p:cNvPr>
            <p:cNvCxnSpPr>
              <a:stCxn id="52" idx="6"/>
              <a:endCxn id="56" idx="2"/>
            </p:cNvCxnSpPr>
            <p:nvPr/>
          </p:nvCxnSpPr>
          <p:spPr>
            <a:xfrm>
              <a:off x="2614659" y="1391377"/>
              <a:ext cx="1442631" cy="17835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4BFA38D4-A93C-C545-83DA-DC6E57EA3774}"/>
                </a:ext>
              </a:extLst>
            </p:cNvPr>
            <p:cNvCxnSpPr>
              <a:stCxn id="52" idx="6"/>
              <a:endCxn id="57" idx="2"/>
            </p:cNvCxnSpPr>
            <p:nvPr/>
          </p:nvCxnSpPr>
          <p:spPr>
            <a:xfrm>
              <a:off x="2614659" y="1391377"/>
              <a:ext cx="1442631" cy="28553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B10C74D5-7971-A947-BF0E-9CF3C61E824D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 flipV="1">
              <a:off x="2614659" y="1031377"/>
              <a:ext cx="1442631" cy="147041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B80594EA-C697-3346-8D44-8D16B66B06A4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 flipV="1">
              <a:off x="2614659" y="2103167"/>
              <a:ext cx="1442631" cy="39862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A75C9637-A769-E149-8490-F9A1B52185F6}"/>
                </a:ext>
              </a:extLst>
            </p:cNvPr>
            <p:cNvCxnSpPr>
              <a:stCxn id="53" idx="6"/>
              <a:endCxn id="56" idx="2"/>
            </p:cNvCxnSpPr>
            <p:nvPr/>
          </p:nvCxnSpPr>
          <p:spPr>
            <a:xfrm>
              <a:off x="2614659" y="2501791"/>
              <a:ext cx="1442631" cy="6731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C78110E-E047-7043-B94C-7DB6D7B7B337}"/>
                </a:ext>
              </a:extLst>
            </p:cNvPr>
            <p:cNvCxnSpPr>
              <a:stCxn id="53" idx="6"/>
              <a:endCxn id="57" idx="2"/>
            </p:cNvCxnSpPr>
            <p:nvPr/>
          </p:nvCxnSpPr>
          <p:spPr>
            <a:xfrm>
              <a:off x="2614659" y="2501791"/>
              <a:ext cx="1442631" cy="174495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F2A0DA6B-C4E9-8248-A388-C4A510C3E2A4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 flipV="1">
              <a:off x="2614659" y="1031377"/>
              <a:ext cx="1442631" cy="258082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832CCBA-9DBB-664E-8C48-9F904E024A51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 flipV="1">
              <a:off x="2614659" y="2103167"/>
              <a:ext cx="1442631" cy="150903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11D0ECF-752F-3846-97D8-7AC1FA0FE15B}"/>
                </a:ext>
              </a:extLst>
            </p:cNvPr>
            <p:cNvCxnSpPr>
              <a:stCxn id="58" idx="6"/>
              <a:endCxn id="57" idx="2"/>
            </p:cNvCxnSpPr>
            <p:nvPr/>
          </p:nvCxnSpPr>
          <p:spPr>
            <a:xfrm>
              <a:off x="2614659" y="3612205"/>
              <a:ext cx="1442631" cy="63454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5615751A-B77C-B446-AE68-1F13CFE58CB2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 flipV="1">
              <a:off x="2614659" y="3174957"/>
              <a:ext cx="1442631" cy="43724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F75A84B4-AC24-5B46-8C23-CBC966222CE3}"/>
                </a:ext>
              </a:extLst>
            </p:cNvPr>
            <p:cNvCxnSpPr>
              <a:stCxn id="54" idx="6"/>
              <a:endCxn id="59" idx="2"/>
            </p:cNvCxnSpPr>
            <p:nvPr/>
          </p:nvCxnSpPr>
          <p:spPr>
            <a:xfrm>
              <a:off x="4777290" y="1031377"/>
              <a:ext cx="1277031" cy="36000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43DA28E-33CE-F640-AABA-34841FDA5509}"/>
                </a:ext>
              </a:extLst>
            </p:cNvPr>
            <p:cNvCxnSpPr>
              <a:stCxn id="54" idx="6"/>
              <a:endCxn id="60" idx="2"/>
            </p:cNvCxnSpPr>
            <p:nvPr/>
          </p:nvCxnSpPr>
          <p:spPr>
            <a:xfrm>
              <a:off x="4777290" y="1031377"/>
              <a:ext cx="1277031" cy="258903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1B774E4F-9656-214A-BBD7-B58B5F10B267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 flipV="1">
              <a:off x="4777290" y="1391377"/>
              <a:ext cx="1277031" cy="71179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1913FE-A41B-5B4E-9C4F-FDEFE8EE8FE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4777290" y="2103167"/>
              <a:ext cx="1277031" cy="151724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CD59D5D1-1296-9E4B-8CDB-2021A53C6CDC}"/>
                </a:ext>
              </a:extLst>
            </p:cNvPr>
            <p:cNvCxnSpPr>
              <a:stCxn id="56" idx="6"/>
              <a:endCxn id="60" idx="2"/>
            </p:cNvCxnSpPr>
            <p:nvPr/>
          </p:nvCxnSpPr>
          <p:spPr>
            <a:xfrm>
              <a:off x="4777290" y="3174957"/>
              <a:ext cx="1277031" cy="44545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199DF993-7974-0948-A609-787275528539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4777290" y="1391377"/>
              <a:ext cx="1277031" cy="178358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9820A819-657A-3340-95B2-EB95B5149290}"/>
                </a:ext>
              </a:extLst>
            </p:cNvPr>
            <p:cNvCxnSpPr>
              <a:stCxn id="57" idx="6"/>
              <a:endCxn id="60" idx="2"/>
            </p:cNvCxnSpPr>
            <p:nvPr/>
          </p:nvCxnSpPr>
          <p:spPr>
            <a:xfrm flipV="1">
              <a:off x="4777290" y="3620415"/>
              <a:ext cx="1277031" cy="62633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89CE20B4-BE0C-B740-B1CB-7957A2420126}"/>
                </a:ext>
              </a:extLst>
            </p:cNvPr>
            <p:cNvCxnSpPr>
              <a:stCxn id="57" idx="6"/>
              <a:endCxn id="59" idx="2"/>
            </p:cNvCxnSpPr>
            <p:nvPr/>
          </p:nvCxnSpPr>
          <p:spPr>
            <a:xfrm flipV="1">
              <a:off x="4777290" y="1391377"/>
              <a:ext cx="1277031" cy="285537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03EAF9-80A7-C640-AE9B-2EE80E4E906F}"/>
                </a:ext>
              </a:extLst>
            </p:cNvPr>
            <p:cNvSpPr/>
            <p:nvPr/>
          </p:nvSpPr>
          <p:spPr>
            <a:xfrm>
              <a:off x="6054321" y="2141791"/>
              <a:ext cx="720000" cy="720000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7BDE6D6-A1EE-0C4E-863C-0F31DD3790E3}"/>
                </a:ext>
              </a:extLst>
            </p:cNvPr>
            <p:cNvCxnSpPr>
              <a:stCxn id="54" idx="6"/>
              <a:endCxn id="112" idx="2"/>
            </p:cNvCxnSpPr>
            <p:nvPr/>
          </p:nvCxnSpPr>
          <p:spPr>
            <a:xfrm>
              <a:off x="4777290" y="1031377"/>
              <a:ext cx="1277031" cy="147041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F4DA3BA-20B3-CC43-BE3E-7C2A197A3D93}"/>
                </a:ext>
              </a:extLst>
            </p:cNvPr>
            <p:cNvCxnSpPr>
              <a:stCxn id="55" idx="6"/>
              <a:endCxn id="112" idx="2"/>
            </p:cNvCxnSpPr>
            <p:nvPr/>
          </p:nvCxnSpPr>
          <p:spPr>
            <a:xfrm>
              <a:off x="4777290" y="2103167"/>
              <a:ext cx="1277031" cy="39862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C3605FEB-C683-4B48-8148-1E51C6C7057F}"/>
                </a:ext>
              </a:extLst>
            </p:cNvPr>
            <p:cNvCxnSpPr>
              <a:stCxn id="56" idx="6"/>
              <a:endCxn id="112" idx="2"/>
            </p:cNvCxnSpPr>
            <p:nvPr/>
          </p:nvCxnSpPr>
          <p:spPr>
            <a:xfrm flipV="1">
              <a:off x="4777290" y="2501791"/>
              <a:ext cx="1277031" cy="67316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E9073AAC-BD67-0443-8390-4A371DF2E80C}"/>
                </a:ext>
              </a:extLst>
            </p:cNvPr>
            <p:cNvCxnSpPr>
              <a:stCxn id="57" idx="6"/>
              <a:endCxn id="112" idx="2"/>
            </p:cNvCxnSpPr>
            <p:nvPr/>
          </p:nvCxnSpPr>
          <p:spPr>
            <a:xfrm flipV="1">
              <a:off x="4777290" y="2501791"/>
              <a:ext cx="1277031" cy="174495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Geschweifte Klammer links 132">
            <a:extLst>
              <a:ext uri="{FF2B5EF4-FFF2-40B4-BE49-F238E27FC236}">
                <a16:creationId xmlns:a16="http://schemas.microsoft.com/office/drawing/2014/main" id="{F3C901F6-CCE6-3C40-A284-C10D19299D41}"/>
              </a:ext>
            </a:extLst>
          </p:cNvPr>
          <p:cNvSpPr/>
          <p:nvPr/>
        </p:nvSpPr>
        <p:spPr>
          <a:xfrm rot="16200000">
            <a:off x="5472441" y="3219941"/>
            <a:ext cx="221154" cy="2341854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5" name="Geschweifte Klammer links 134">
            <a:extLst>
              <a:ext uri="{FF2B5EF4-FFF2-40B4-BE49-F238E27FC236}">
                <a16:creationId xmlns:a16="http://schemas.microsoft.com/office/drawing/2014/main" id="{DEACCDA8-7E16-0C4B-B9B3-8CF0CF59B26D}"/>
              </a:ext>
            </a:extLst>
          </p:cNvPr>
          <p:cNvSpPr/>
          <p:nvPr/>
        </p:nvSpPr>
        <p:spPr>
          <a:xfrm rot="16200000">
            <a:off x="7162099" y="3567610"/>
            <a:ext cx="221154" cy="2207322"/>
          </a:xfrm>
          <a:prstGeom prst="leftBrac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7F334973-12A2-0A40-B8A8-9E3935BE9A24}"/>
              </a:ext>
            </a:extLst>
          </p:cNvPr>
          <p:cNvSpPr txBox="1"/>
          <p:nvPr/>
        </p:nvSpPr>
        <p:spPr>
          <a:xfrm>
            <a:off x="5162068" y="4517381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Schritt</a:t>
            </a:r>
            <a:r>
              <a:rPr lang="en-GB" dirty="0">
                <a:solidFill>
                  <a:schemeClr val="bg1"/>
                </a:solidFill>
              </a:rPr>
              <a:t> 1</a:t>
            </a:r>
          </a:p>
        </p:txBody>
      </p:sp>
      <p:sp>
        <p:nvSpPr>
          <p:cNvPr id="136" name="Textfeld 135">
            <a:extLst>
              <a:ext uri="{FF2B5EF4-FFF2-40B4-BE49-F238E27FC236}">
                <a16:creationId xmlns:a16="http://schemas.microsoft.com/office/drawing/2014/main" id="{6D87FDE1-0DE6-5F40-8D21-B46CF40BEDAA}"/>
              </a:ext>
            </a:extLst>
          </p:cNvPr>
          <p:cNvSpPr txBox="1"/>
          <p:nvPr/>
        </p:nvSpPr>
        <p:spPr>
          <a:xfrm>
            <a:off x="6851727" y="4777063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Schritt</a:t>
            </a:r>
            <a:r>
              <a:rPr lang="en-GB" dirty="0">
                <a:solidFill>
                  <a:schemeClr val="bg1"/>
                </a:solidFill>
              </a:rPr>
              <a:t>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CC63C7BB-8270-4C42-A84E-A1D4C14C0BA4}"/>
                  </a:ext>
                </a:extLst>
              </p:cNvPr>
              <p:cNvSpPr txBox="1"/>
              <p:nvPr/>
            </p:nvSpPr>
            <p:spPr>
              <a:xfrm>
                <a:off x="767663" y="1273540"/>
                <a:ext cx="3315674" cy="335084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de-DE" b="1" dirty="0">
                    <a:solidFill>
                      <a:schemeClr val="bg1"/>
                    </a:solidFill>
                  </a:rPr>
                  <a:t>Schritt 1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Berechne Hidden Layer mittels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𝑥h</m:t>
                              </m:r>
                            </m:sub>
                          </m:sSub>
                        </m:e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de-DE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de-DE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DE" b="1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𝑴</m:t>
                          </m:r>
                        </m:sup>
                      </m:sSup>
                    </m:oMath>
                  </m:oMathPara>
                </a14:m>
                <a:endParaRPr lang="de-DE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b="1" dirty="0">
                    <a:solidFill>
                      <a:schemeClr val="bg1"/>
                    </a:solidFill>
                  </a:rPr>
                  <a:t>Schritt 2</a:t>
                </a:r>
                <a:endParaRPr lang="de-DE" dirty="0">
                  <a:solidFill>
                    <a:schemeClr val="bg1"/>
                  </a:solidFill>
                </a:endParaRPr>
              </a:p>
              <a:p>
                <a:r>
                  <a:rPr lang="de-DE" dirty="0">
                    <a:solidFill>
                      <a:schemeClr val="bg1"/>
                    </a:solidFill>
                  </a:rPr>
                  <a:t>Berechne Output Layer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 mittels</a:t>
                </a:r>
              </a:p>
              <a:p>
                <a:endParaRPr lang="de-DE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acc>
                                <m:accPr>
                                  <m:chr m:val="̂"/>
                                  <m:ctrlP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sub>
                          </m:sSub>
                        </m:e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de-DE" dirty="0">
                    <a:solidFill>
                      <a:schemeClr val="bg1"/>
                    </a:solidFill>
                  </a:rPr>
                </a:br>
                <a14:m>
                  <m:oMath xmlns:m="http://schemas.openxmlformats.org/officeDocument/2006/math">
                    <m:r>
                      <a:rPr lang="de-DE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acc>
                              <m:accPr>
                                <m:chr m:val="̂"/>
                                <m:ctrlP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sub>
                        </m:sSub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𝑥h</m:t>
                            </m:r>
                          </m:sub>
                        </m:sSub>
                      </m:e>
                      <m:sup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acc>
                          <m:accPr>
                            <m:chr m:val="̂"/>
                            <m:ctrlP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sub>
                    </m:sSub>
                    <m:r>
                      <a:rPr lang="de-DE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dirty="0">
                    <a:solidFill>
                      <a:schemeClr val="bg1"/>
                    </a:solidFill>
                  </a:rPr>
                  <a:t>,</a:t>
                </a:r>
                <a:br>
                  <a:rPr lang="de-DE" dirty="0">
                    <a:solidFill>
                      <a:schemeClr val="bg1"/>
                    </a:solidFill>
                  </a:rPr>
                </a:br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wobei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de-DE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de-DE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de-DE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de-DE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, was </a:t>
                </a:r>
                <a:r>
                  <a:rPr lang="en-GB" dirty="0" err="1">
                    <a:solidFill>
                      <a:schemeClr val="bg1"/>
                    </a:solidFill>
                  </a:rPr>
                  <a:t>genau</a:t>
                </a:r>
                <a:r>
                  <a:rPr lang="en-GB" dirty="0">
                    <a:solidFill>
                      <a:schemeClr val="bg1"/>
                    </a:solidFill>
                  </a:rPr>
                  <a:t> der </a:t>
                </a:r>
                <a:r>
                  <a:rPr lang="en-GB" dirty="0" err="1">
                    <a:solidFill>
                      <a:schemeClr val="bg1"/>
                    </a:solidFill>
                  </a:rPr>
                  <a:t>vorher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definierten</a:t>
                </a:r>
                <a:r>
                  <a:rPr lang="en-GB" dirty="0">
                    <a:solidFill>
                      <a:schemeClr val="bg1"/>
                    </a:solidFill>
                  </a:rPr>
                  <a:t> Dimension des Output Layers </a:t>
                </a:r>
                <a:r>
                  <a:rPr lang="en-GB" dirty="0" err="1">
                    <a:solidFill>
                      <a:schemeClr val="bg1"/>
                    </a:solidFill>
                  </a:rPr>
                  <a:t>entspricht</a:t>
                </a:r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7" name="Textfeld 136">
                <a:extLst>
                  <a:ext uri="{FF2B5EF4-FFF2-40B4-BE49-F238E27FC236}">
                    <a16:creationId xmlns:a16="http://schemas.microsoft.com/office/drawing/2014/main" id="{CC63C7BB-8270-4C42-A84E-A1D4C14C0B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3" y="1273540"/>
                <a:ext cx="3315674" cy="3350848"/>
              </a:xfrm>
              <a:prstGeom prst="rect">
                <a:avLst/>
              </a:prstGeom>
              <a:blipFill>
                <a:blip r:embed="rId3"/>
                <a:stretch>
                  <a:fillRect l="-3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Rechteck 83">
            <a:extLst>
              <a:ext uri="{FF2B5EF4-FFF2-40B4-BE49-F238E27FC236}">
                <a16:creationId xmlns:a16="http://schemas.microsoft.com/office/drawing/2014/main" id="{AB3FC720-1756-8F4C-9610-D77853462C7D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668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LOSS FUNKTION</a:t>
            </a:r>
            <a:endParaRPr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BA2D6A8C-1AC1-9C49-B9FB-F6B8B0FC9707}"/>
              </a:ext>
            </a:extLst>
          </p:cNvPr>
          <p:cNvGrpSpPr/>
          <p:nvPr/>
        </p:nvGrpSpPr>
        <p:grpSpPr>
          <a:xfrm>
            <a:off x="579520" y="1197036"/>
            <a:ext cx="3964248" cy="3197103"/>
            <a:chOff x="287338" y="1282556"/>
            <a:chExt cx="3964248" cy="3197103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09C48AF-CB24-CC4B-9A12-316E09731168}"/>
                </a:ext>
              </a:extLst>
            </p:cNvPr>
            <p:cNvSpPr/>
            <p:nvPr/>
          </p:nvSpPr>
          <p:spPr>
            <a:xfrm>
              <a:off x="287338" y="1575021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07E3C56-558A-BA44-B304-11383C06880C}"/>
                </a:ext>
              </a:extLst>
            </p:cNvPr>
            <p:cNvSpPr/>
            <p:nvPr/>
          </p:nvSpPr>
          <p:spPr>
            <a:xfrm>
              <a:off x="287338" y="2477123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C8D9502-9A5F-0B4E-A44C-EA05B085D21B}"/>
                </a:ext>
              </a:extLst>
            </p:cNvPr>
            <p:cNvSpPr/>
            <p:nvPr/>
          </p:nvSpPr>
          <p:spPr>
            <a:xfrm>
              <a:off x="2044264" y="1282556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64117ED-9B4F-D245-AC2D-24497F2C5EB2}"/>
                </a:ext>
              </a:extLst>
            </p:cNvPr>
            <p:cNvSpPr/>
            <p:nvPr/>
          </p:nvSpPr>
          <p:spPr>
            <a:xfrm>
              <a:off x="2044264" y="2153280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15FBEF5-D31E-5541-AE84-E64FD29012FE}"/>
                </a:ext>
              </a:extLst>
            </p:cNvPr>
            <p:cNvSpPr/>
            <p:nvPr/>
          </p:nvSpPr>
          <p:spPr>
            <a:xfrm>
              <a:off x="2044264" y="3024005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31F477CF-306E-4A48-B6C2-4FC7CDA2C3D1}"/>
                </a:ext>
              </a:extLst>
            </p:cNvPr>
            <p:cNvSpPr/>
            <p:nvPr/>
          </p:nvSpPr>
          <p:spPr>
            <a:xfrm>
              <a:off x="2044264" y="3894730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4DF4CE-6D41-E740-AF2B-57B8C1456EC0}"/>
                </a:ext>
              </a:extLst>
            </p:cNvPr>
            <p:cNvSpPr/>
            <p:nvPr/>
          </p:nvSpPr>
          <p:spPr>
            <a:xfrm>
              <a:off x="287338" y="3379226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cxnSp>
          <p:nvCxnSpPr>
            <p:cNvPr id="61" name="Gerade Verbindung mit Pfeil 60">
              <a:extLst>
                <a:ext uri="{FF2B5EF4-FFF2-40B4-BE49-F238E27FC236}">
                  <a16:creationId xmlns:a16="http://schemas.microsoft.com/office/drawing/2014/main" id="{744D62C1-AFF4-D84D-B3D9-D6EDEE8C52DF}"/>
                </a:ext>
              </a:extLst>
            </p:cNvPr>
            <p:cNvCxnSpPr>
              <a:stCxn id="52" idx="6"/>
              <a:endCxn id="54" idx="2"/>
            </p:cNvCxnSpPr>
            <p:nvPr/>
          </p:nvCxnSpPr>
          <p:spPr>
            <a:xfrm flipV="1">
              <a:off x="872268" y="1575021"/>
              <a:ext cx="1171997" cy="2924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mit Pfeil 63">
              <a:extLst>
                <a:ext uri="{FF2B5EF4-FFF2-40B4-BE49-F238E27FC236}">
                  <a16:creationId xmlns:a16="http://schemas.microsoft.com/office/drawing/2014/main" id="{5F24F0FD-3C58-DC47-A467-7D387661A083}"/>
                </a:ext>
              </a:extLst>
            </p:cNvPr>
            <p:cNvCxnSpPr>
              <a:stCxn id="52" idx="6"/>
              <a:endCxn id="55" idx="2"/>
            </p:cNvCxnSpPr>
            <p:nvPr/>
          </p:nvCxnSpPr>
          <p:spPr>
            <a:xfrm>
              <a:off x="872268" y="1867485"/>
              <a:ext cx="1171997" cy="5782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mit Pfeil 66">
              <a:extLst>
                <a:ext uri="{FF2B5EF4-FFF2-40B4-BE49-F238E27FC236}">
                  <a16:creationId xmlns:a16="http://schemas.microsoft.com/office/drawing/2014/main" id="{724B0AA8-B26D-3A44-A946-BCE63EF7F678}"/>
                </a:ext>
              </a:extLst>
            </p:cNvPr>
            <p:cNvCxnSpPr>
              <a:stCxn id="52" idx="6"/>
              <a:endCxn id="56" idx="2"/>
            </p:cNvCxnSpPr>
            <p:nvPr/>
          </p:nvCxnSpPr>
          <p:spPr>
            <a:xfrm>
              <a:off x="872268" y="1867485"/>
              <a:ext cx="1171997" cy="144898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mit Pfeil 67">
              <a:extLst>
                <a:ext uri="{FF2B5EF4-FFF2-40B4-BE49-F238E27FC236}">
                  <a16:creationId xmlns:a16="http://schemas.microsoft.com/office/drawing/2014/main" id="{4BFA38D4-A93C-C545-83DA-DC6E57EA3774}"/>
                </a:ext>
              </a:extLst>
            </p:cNvPr>
            <p:cNvCxnSpPr>
              <a:stCxn id="52" idx="6"/>
              <a:endCxn id="57" idx="2"/>
            </p:cNvCxnSpPr>
            <p:nvPr/>
          </p:nvCxnSpPr>
          <p:spPr>
            <a:xfrm>
              <a:off x="872268" y="1867485"/>
              <a:ext cx="1171997" cy="231970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Gerade Verbindung mit Pfeil 68">
              <a:extLst>
                <a:ext uri="{FF2B5EF4-FFF2-40B4-BE49-F238E27FC236}">
                  <a16:creationId xmlns:a16="http://schemas.microsoft.com/office/drawing/2014/main" id="{B10C74D5-7971-A947-BF0E-9CF3C61E824D}"/>
                </a:ext>
              </a:extLst>
            </p:cNvPr>
            <p:cNvCxnSpPr>
              <a:stCxn id="53" idx="6"/>
              <a:endCxn id="54" idx="2"/>
            </p:cNvCxnSpPr>
            <p:nvPr/>
          </p:nvCxnSpPr>
          <p:spPr>
            <a:xfrm flipV="1">
              <a:off x="872268" y="1575021"/>
              <a:ext cx="1171997" cy="11945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Gerade Verbindung mit Pfeil 69">
              <a:extLst>
                <a:ext uri="{FF2B5EF4-FFF2-40B4-BE49-F238E27FC236}">
                  <a16:creationId xmlns:a16="http://schemas.microsoft.com/office/drawing/2014/main" id="{B80594EA-C697-3346-8D44-8D16B66B06A4}"/>
                </a:ext>
              </a:extLst>
            </p:cNvPr>
            <p:cNvCxnSpPr>
              <a:stCxn id="53" idx="6"/>
              <a:endCxn id="55" idx="2"/>
            </p:cNvCxnSpPr>
            <p:nvPr/>
          </p:nvCxnSpPr>
          <p:spPr>
            <a:xfrm flipV="1">
              <a:off x="872268" y="2445745"/>
              <a:ext cx="1171997" cy="32384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mit Pfeil 72">
              <a:extLst>
                <a:ext uri="{FF2B5EF4-FFF2-40B4-BE49-F238E27FC236}">
                  <a16:creationId xmlns:a16="http://schemas.microsoft.com/office/drawing/2014/main" id="{A75C9637-A769-E149-8490-F9A1B52185F6}"/>
                </a:ext>
              </a:extLst>
            </p:cNvPr>
            <p:cNvCxnSpPr>
              <a:stCxn id="53" idx="6"/>
              <a:endCxn id="56" idx="2"/>
            </p:cNvCxnSpPr>
            <p:nvPr/>
          </p:nvCxnSpPr>
          <p:spPr>
            <a:xfrm>
              <a:off x="872268" y="2769588"/>
              <a:ext cx="1171997" cy="54688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mit Pfeil 74">
              <a:extLst>
                <a:ext uri="{FF2B5EF4-FFF2-40B4-BE49-F238E27FC236}">
                  <a16:creationId xmlns:a16="http://schemas.microsoft.com/office/drawing/2014/main" id="{AC78110E-E047-7043-B94C-7DB6D7B7B337}"/>
                </a:ext>
              </a:extLst>
            </p:cNvPr>
            <p:cNvCxnSpPr>
              <a:stCxn id="53" idx="6"/>
              <a:endCxn id="57" idx="2"/>
            </p:cNvCxnSpPr>
            <p:nvPr/>
          </p:nvCxnSpPr>
          <p:spPr>
            <a:xfrm>
              <a:off x="872268" y="2769588"/>
              <a:ext cx="1171997" cy="141760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mit Pfeil 75">
              <a:extLst>
                <a:ext uri="{FF2B5EF4-FFF2-40B4-BE49-F238E27FC236}">
                  <a16:creationId xmlns:a16="http://schemas.microsoft.com/office/drawing/2014/main" id="{F2A0DA6B-C4E9-8248-A388-C4A510C3E2A4}"/>
                </a:ext>
              </a:extLst>
            </p:cNvPr>
            <p:cNvCxnSpPr>
              <a:stCxn id="58" idx="6"/>
              <a:endCxn id="54" idx="2"/>
            </p:cNvCxnSpPr>
            <p:nvPr/>
          </p:nvCxnSpPr>
          <p:spPr>
            <a:xfrm flipV="1">
              <a:off x="872268" y="1575021"/>
              <a:ext cx="1171997" cy="209667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mit Pfeil 76">
              <a:extLst>
                <a:ext uri="{FF2B5EF4-FFF2-40B4-BE49-F238E27FC236}">
                  <a16:creationId xmlns:a16="http://schemas.microsoft.com/office/drawing/2014/main" id="{4832CCBA-9DBB-664E-8C48-9F904E024A51}"/>
                </a:ext>
              </a:extLst>
            </p:cNvPr>
            <p:cNvCxnSpPr>
              <a:stCxn id="58" idx="6"/>
              <a:endCxn id="55" idx="2"/>
            </p:cNvCxnSpPr>
            <p:nvPr/>
          </p:nvCxnSpPr>
          <p:spPr>
            <a:xfrm flipV="1">
              <a:off x="872268" y="2445745"/>
              <a:ext cx="1171997" cy="122594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Gerade Verbindung mit Pfeil 78">
              <a:extLst>
                <a:ext uri="{FF2B5EF4-FFF2-40B4-BE49-F238E27FC236}">
                  <a16:creationId xmlns:a16="http://schemas.microsoft.com/office/drawing/2014/main" id="{A11D0ECF-752F-3846-97D8-7AC1FA0FE15B}"/>
                </a:ext>
              </a:extLst>
            </p:cNvPr>
            <p:cNvCxnSpPr>
              <a:stCxn id="58" idx="6"/>
              <a:endCxn id="57" idx="2"/>
            </p:cNvCxnSpPr>
            <p:nvPr/>
          </p:nvCxnSpPr>
          <p:spPr>
            <a:xfrm>
              <a:off x="872268" y="3671690"/>
              <a:ext cx="1171997" cy="51550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mit Pfeil 79">
              <a:extLst>
                <a:ext uri="{FF2B5EF4-FFF2-40B4-BE49-F238E27FC236}">
                  <a16:creationId xmlns:a16="http://schemas.microsoft.com/office/drawing/2014/main" id="{5615751A-B77C-B446-AE68-1F13CFE58CB2}"/>
                </a:ext>
              </a:extLst>
            </p:cNvPr>
            <p:cNvCxnSpPr>
              <a:stCxn id="58" idx="6"/>
              <a:endCxn id="56" idx="2"/>
            </p:cNvCxnSpPr>
            <p:nvPr/>
          </p:nvCxnSpPr>
          <p:spPr>
            <a:xfrm flipV="1">
              <a:off x="872268" y="3316469"/>
              <a:ext cx="1171997" cy="35522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mit Pfeil 80">
              <a:extLst>
                <a:ext uri="{FF2B5EF4-FFF2-40B4-BE49-F238E27FC236}">
                  <a16:creationId xmlns:a16="http://schemas.microsoft.com/office/drawing/2014/main" id="{F75A84B4-AC24-5B46-8C23-CBC966222CE3}"/>
                </a:ext>
              </a:extLst>
            </p:cNvPr>
            <p:cNvCxnSpPr>
              <a:stCxn id="54" idx="6"/>
              <a:endCxn id="59" idx="2"/>
            </p:cNvCxnSpPr>
            <p:nvPr/>
          </p:nvCxnSpPr>
          <p:spPr>
            <a:xfrm>
              <a:off x="2629194" y="1575021"/>
              <a:ext cx="1037463" cy="2924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mit Pfeil 81">
              <a:extLst>
                <a:ext uri="{FF2B5EF4-FFF2-40B4-BE49-F238E27FC236}">
                  <a16:creationId xmlns:a16="http://schemas.microsoft.com/office/drawing/2014/main" id="{043DA28E-33CE-F640-AABA-34841FDA5509}"/>
                </a:ext>
              </a:extLst>
            </p:cNvPr>
            <p:cNvCxnSpPr>
              <a:stCxn id="54" idx="6"/>
              <a:endCxn id="60" idx="2"/>
            </p:cNvCxnSpPr>
            <p:nvPr/>
          </p:nvCxnSpPr>
          <p:spPr>
            <a:xfrm>
              <a:off x="2629194" y="1575021"/>
              <a:ext cx="1037463" cy="210333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mit Pfeil 82">
              <a:extLst>
                <a:ext uri="{FF2B5EF4-FFF2-40B4-BE49-F238E27FC236}">
                  <a16:creationId xmlns:a16="http://schemas.microsoft.com/office/drawing/2014/main" id="{1B774E4F-9656-214A-BBD7-B58B5F10B267}"/>
                </a:ext>
              </a:extLst>
            </p:cNvPr>
            <p:cNvCxnSpPr>
              <a:stCxn id="55" idx="6"/>
              <a:endCxn id="59" idx="2"/>
            </p:cNvCxnSpPr>
            <p:nvPr/>
          </p:nvCxnSpPr>
          <p:spPr>
            <a:xfrm flipV="1">
              <a:off x="2629194" y="1867485"/>
              <a:ext cx="1037463" cy="57826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mit Pfeil 84">
              <a:extLst>
                <a:ext uri="{FF2B5EF4-FFF2-40B4-BE49-F238E27FC236}">
                  <a16:creationId xmlns:a16="http://schemas.microsoft.com/office/drawing/2014/main" id="{A71913FE-A41B-5B4E-9C4F-FDEFE8EE8FE8}"/>
                </a:ext>
              </a:extLst>
            </p:cNvPr>
            <p:cNvCxnSpPr>
              <a:stCxn id="55" idx="6"/>
              <a:endCxn id="60" idx="2"/>
            </p:cNvCxnSpPr>
            <p:nvPr/>
          </p:nvCxnSpPr>
          <p:spPr>
            <a:xfrm>
              <a:off x="2629194" y="2445745"/>
              <a:ext cx="1037463" cy="123261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mit Pfeil 85">
              <a:extLst>
                <a:ext uri="{FF2B5EF4-FFF2-40B4-BE49-F238E27FC236}">
                  <a16:creationId xmlns:a16="http://schemas.microsoft.com/office/drawing/2014/main" id="{CD59D5D1-1296-9E4B-8CDB-2021A53C6CDC}"/>
                </a:ext>
              </a:extLst>
            </p:cNvPr>
            <p:cNvCxnSpPr>
              <a:stCxn id="56" idx="6"/>
              <a:endCxn id="60" idx="2"/>
            </p:cNvCxnSpPr>
            <p:nvPr/>
          </p:nvCxnSpPr>
          <p:spPr>
            <a:xfrm>
              <a:off x="2629194" y="3316469"/>
              <a:ext cx="1037463" cy="36189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Gerade Verbindung mit Pfeil 86">
              <a:extLst>
                <a:ext uri="{FF2B5EF4-FFF2-40B4-BE49-F238E27FC236}">
                  <a16:creationId xmlns:a16="http://schemas.microsoft.com/office/drawing/2014/main" id="{199DF993-7974-0948-A609-787275528539}"/>
                </a:ext>
              </a:extLst>
            </p:cNvPr>
            <p:cNvCxnSpPr>
              <a:cxnSpLocks/>
              <a:stCxn id="56" idx="6"/>
              <a:endCxn id="59" idx="2"/>
            </p:cNvCxnSpPr>
            <p:nvPr/>
          </p:nvCxnSpPr>
          <p:spPr>
            <a:xfrm flipV="1">
              <a:off x="2629194" y="1867485"/>
              <a:ext cx="1037463" cy="144898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Gerade Verbindung mit Pfeil 87">
              <a:extLst>
                <a:ext uri="{FF2B5EF4-FFF2-40B4-BE49-F238E27FC236}">
                  <a16:creationId xmlns:a16="http://schemas.microsoft.com/office/drawing/2014/main" id="{9820A819-657A-3340-95B2-EB95B5149290}"/>
                </a:ext>
              </a:extLst>
            </p:cNvPr>
            <p:cNvCxnSpPr>
              <a:stCxn id="57" idx="6"/>
              <a:endCxn id="60" idx="2"/>
            </p:cNvCxnSpPr>
            <p:nvPr/>
          </p:nvCxnSpPr>
          <p:spPr>
            <a:xfrm flipV="1">
              <a:off x="2629194" y="3678360"/>
              <a:ext cx="1037463" cy="50883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Gerade Verbindung mit Pfeil 107">
              <a:extLst>
                <a:ext uri="{FF2B5EF4-FFF2-40B4-BE49-F238E27FC236}">
                  <a16:creationId xmlns:a16="http://schemas.microsoft.com/office/drawing/2014/main" id="{89CE20B4-BE0C-B740-B1CB-7957A2420126}"/>
                </a:ext>
              </a:extLst>
            </p:cNvPr>
            <p:cNvCxnSpPr>
              <a:stCxn id="57" idx="6"/>
              <a:endCxn id="59" idx="2"/>
            </p:cNvCxnSpPr>
            <p:nvPr/>
          </p:nvCxnSpPr>
          <p:spPr>
            <a:xfrm flipV="1">
              <a:off x="2629194" y="1867485"/>
              <a:ext cx="1037463" cy="2319709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mit Pfeil 112">
              <a:extLst>
                <a:ext uri="{FF2B5EF4-FFF2-40B4-BE49-F238E27FC236}">
                  <a16:creationId xmlns:a16="http://schemas.microsoft.com/office/drawing/2014/main" id="{87BDE6D6-A1EE-0C4E-863C-0F31DD3790E3}"/>
                </a:ext>
              </a:extLst>
            </p:cNvPr>
            <p:cNvCxnSpPr>
              <a:stCxn id="54" idx="6"/>
              <a:endCxn id="112" idx="2"/>
            </p:cNvCxnSpPr>
            <p:nvPr/>
          </p:nvCxnSpPr>
          <p:spPr>
            <a:xfrm>
              <a:off x="2629194" y="1575021"/>
              <a:ext cx="1037463" cy="119456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mit Pfeil 113">
              <a:extLst>
                <a:ext uri="{FF2B5EF4-FFF2-40B4-BE49-F238E27FC236}">
                  <a16:creationId xmlns:a16="http://schemas.microsoft.com/office/drawing/2014/main" id="{1F4DA3BA-20B3-CC43-BE3E-7C2A197A3D93}"/>
                </a:ext>
              </a:extLst>
            </p:cNvPr>
            <p:cNvCxnSpPr>
              <a:stCxn id="55" idx="6"/>
              <a:endCxn id="112" idx="2"/>
            </p:cNvCxnSpPr>
            <p:nvPr/>
          </p:nvCxnSpPr>
          <p:spPr>
            <a:xfrm>
              <a:off x="2629194" y="2445745"/>
              <a:ext cx="1037463" cy="32384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Gerade Verbindung mit Pfeil 114">
              <a:extLst>
                <a:ext uri="{FF2B5EF4-FFF2-40B4-BE49-F238E27FC236}">
                  <a16:creationId xmlns:a16="http://schemas.microsoft.com/office/drawing/2014/main" id="{C3605FEB-C683-4B48-8148-1E51C6C7057F}"/>
                </a:ext>
              </a:extLst>
            </p:cNvPr>
            <p:cNvCxnSpPr>
              <a:stCxn id="56" idx="6"/>
              <a:endCxn id="112" idx="2"/>
            </p:cNvCxnSpPr>
            <p:nvPr/>
          </p:nvCxnSpPr>
          <p:spPr>
            <a:xfrm flipV="1">
              <a:off x="2629194" y="2769588"/>
              <a:ext cx="1037463" cy="54688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E9073AAC-BD67-0443-8390-4A371DF2E80C}"/>
                </a:ext>
              </a:extLst>
            </p:cNvPr>
            <p:cNvCxnSpPr>
              <a:stCxn id="57" idx="6"/>
              <a:endCxn id="112" idx="2"/>
            </p:cNvCxnSpPr>
            <p:nvPr/>
          </p:nvCxnSpPr>
          <p:spPr>
            <a:xfrm flipV="1">
              <a:off x="2629194" y="2769588"/>
              <a:ext cx="1037463" cy="141760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3B403D-524E-5D4A-A3AB-847480DC2FF3}"/>
                </a:ext>
              </a:extLst>
            </p:cNvPr>
            <p:cNvSpPr/>
            <p:nvPr/>
          </p:nvSpPr>
          <p:spPr>
            <a:xfrm>
              <a:off x="3666656" y="1575021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810916C-3582-F846-B6FA-04BAF266B8C2}"/>
                </a:ext>
              </a:extLst>
            </p:cNvPr>
            <p:cNvSpPr/>
            <p:nvPr/>
          </p:nvSpPr>
          <p:spPr>
            <a:xfrm>
              <a:off x="3666656" y="3385895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03EAF9-80A7-C640-AE9B-2EE80E4E906F}"/>
                </a:ext>
              </a:extLst>
            </p:cNvPr>
            <p:cNvSpPr/>
            <p:nvPr/>
          </p:nvSpPr>
          <p:spPr>
            <a:xfrm>
              <a:off x="3666656" y="2477123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3F886840-2A37-0143-816F-9FA0D4C9DFB8}"/>
              </a:ext>
            </a:extLst>
          </p:cNvPr>
          <p:cNvGrpSpPr/>
          <p:nvPr/>
        </p:nvGrpSpPr>
        <p:grpSpPr>
          <a:xfrm>
            <a:off x="3647791" y="1144458"/>
            <a:ext cx="2939597" cy="3563364"/>
            <a:chOff x="3355609" y="1229978"/>
            <a:chExt cx="2939597" cy="3563364"/>
          </a:xfrm>
        </p:grpSpPr>
        <p:sp>
          <p:nvSpPr>
            <p:cNvPr id="4" name="Eckige Klammer links/rechts 3">
              <a:extLst>
                <a:ext uri="{FF2B5EF4-FFF2-40B4-BE49-F238E27FC236}">
                  <a16:creationId xmlns:a16="http://schemas.microsoft.com/office/drawing/2014/main" id="{0A092708-5C86-5B4F-9FAA-4072C2CEBA35}"/>
                </a:ext>
              </a:extLst>
            </p:cNvPr>
            <p:cNvSpPr/>
            <p:nvPr/>
          </p:nvSpPr>
          <p:spPr>
            <a:xfrm>
              <a:off x="3577644" y="1498987"/>
              <a:ext cx="2333057" cy="2584427"/>
            </a:xfrm>
            <a:prstGeom prst="bracketPair">
              <a:avLst>
                <a:gd name="adj" fmla="val 737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0F66DE8-DDA6-C647-BCAB-96FFEECE9604}"/>
                </a:ext>
              </a:extLst>
            </p:cNvPr>
            <p:cNvSpPr/>
            <p:nvPr/>
          </p:nvSpPr>
          <p:spPr>
            <a:xfrm>
              <a:off x="5239840" y="1577828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7876C24-99D2-A948-97EC-CB51227BAF1F}"/>
                </a:ext>
              </a:extLst>
            </p:cNvPr>
            <p:cNvSpPr/>
            <p:nvPr/>
          </p:nvSpPr>
          <p:spPr>
            <a:xfrm>
              <a:off x="5239840" y="3388702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D2CABFD-B3EA-A841-AB0B-724617CD894B}"/>
                </a:ext>
              </a:extLst>
            </p:cNvPr>
            <p:cNvSpPr/>
            <p:nvPr/>
          </p:nvSpPr>
          <p:spPr>
            <a:xfrm>
              <a:off x="5239840" y="2479930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" name="Minus 4">
              <a:extLst>
                <a:ext uri="{FF2B5EF4-FFF2-40B4-BE49-F238E27FC236}">
                  <a16:creationId xmlns:a16="http://schemas.microsoft.com/office/drawing/2014/main" id="{F8B75882-180B-7746-8FFE-2AA3DE9E7EAB}"/>
                </a:ext>
              </a:extLst>
            </p:cNvPr>
            <p:cNvSpPr/>
            <p:nvPr/>
          </p:nvSpPr>
          <p:spPr>
            <a:xfrm>
              <a:off x="4405069" y="2516536"/>
              <a:ext cx="671083" cy="443346"/>
            </a:xfrm>
            <a:prstGeom prst="mathMinus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Geschweifte Klammer links 139">
              <a:extLst>
                <a:ext uri="{FF2B5EF4-FFF2-40B4-BE49-F238E27FC236}">
                  <a16:creationId xmlns:a16="http://schemas.microsoft.com/office/drawing/2014/main" id="{09A0EF1B-35AF-D746-A928-5458878D73BF}"/>
                </a:ext>
              </a:extLst>
            </p:cNvPr>
            <p:cNvSpPr/>
            <p:nvPr/>
          </p:nvSpPr>
          <p:spPr>
            <a:xfrm rot="16200000">
              <a:off x="3895820" y="3914352"/>
              <a:ext cx="126607" cy="584932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DDA1F577-3A27-9647-BE1E-10B28960E206}"/>
                    </a:ext>
                  </a:extLst>
                </p:cNvPr>
                <p:cNvSpPr txBox="1"/>
                <p:nvPr/>
              </p:nvSpPr>
              <p:spPr>
                <a:xfrm>
                  <a:off x="3355609" y="4270122"/>
                  <a:ext cx="120702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Geschätztes Output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DDA1F577-3A27-9647-BE1E-10B28960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609" y="4270122"/>
                  <a:ext cx="1207023" cy="523220"/>
                </a:xfrm>
                <a:prstGeom prst="rect">
                  <a:avLst/>
                </a:prstGeom>
                <a:blipFill>
                  <a:blip r:embed="rId3"/>
                  <a:stretch>
                    <a:fillRect r="-4167" b="-69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Geschweifte Klammer links 143">
              <a:extLst>
                <a:ext uri="{FF2B5EF4-FFF2-40B4-BE49-F238E27FC236}">
                  <a16:creationId xmlns:a16="http://schemas.microsoft.com/office/drawing/2014/main" id="{782BF092-BE32-AB49-943C-A11B789B693D}"/>
                </a:ext>
              </a:extLst>
            </p:cNvPr>
            <p:cNvSpPr/>
            <p:nvPr/>
          </p:nvSpPr>
          <p:spPr>
            <a:xfrm rot="16200000">
              <a:off x="5469003" y="3914930"/>
              <a:ext cx="126607" cy="584932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9DB7DFB0-B69E-C044-BE85-3E5925FFB7D8}"/>
                    </a:ext>
                  </a:extLst>
                </p:cNvPr>
                <p:cNvSpPr txBox="1"/>
                <p:nvPr/>
              </p:nvSpPr>
              <p:spPr>
                <a:xfrm>
                  <a:off x="4928793" y="4268099"/>
                  <a:ext cx="120702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Wahres Output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9DB7DFB0-B69E-C044-BE85-3E5925FFB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793" y="4268099"/>
                  <a:ext cx="120702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2439" b="-9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2A54639-F7EA-D24E-AD11-24A1FAB493B4}"/>
                </a:ext>
              </a:extLst>
            </p:cNvPr>
            <p:cNvSpPr txBox="1"/>
            <p:nvPr/>
          </p:nvSpPr>
          <p:spPr>
            <a:xfrm>
              <a:off x="5910701" y="1229978"/>
              <a:ext cx="384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73ECFE3-CCCB-F44C-A1EB-38BF5E217230}"/>
                  </a:ext>
                </a:extLst>
              </p:cNvPr>
              <p:cNvSpPr txBox="1"/>
              <p:nvPr/>
            </p:nvSpPr>
            <p:spPr>
              <a:xfrm>
                <a:off x="6523607" y="2116919"/>
                <a:ext cx="233305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Beispiel </a:t>
                </a:r>
                <a:r>
                  <a:rPr lang="en-GB" dirty="0" err="1">
                    <a:solidFill>
                      <a:schemeClr val="bg1"/>
                    </a:solidFill>
                  </a:rPr>
                  <a:t>für</a:t>
                </a:r>
                <a:r>
                  <a:rPr lang="en-GB" dirty="0">
                    <a:solidFill>
                      <a:schemeClr val="bg1"/>
                    </a:solidFill>
                  </a:rPr>
                  <a:t> die</a:t>
                </a:r>
              </a:p>
              <a:p>
                <a:r>
                  <a:rPr lang="en-GB" b="1" dirty="0">
                    <a:solidFill>
                      <a:schemeClr val="bg1"/>
                    </a:solidFill>
                  </a:rPr>
                  <a:t>Loss </a:t>
                </a:r>
                <a:r>
                  <a:rPr lang="en-GB" b="1" dirty="0" err="1">
                    <a:solidFill>
                      <a:schemeClr val="bg1"/>
                    </a:solidFill>
                  </a:rPr>
                  <a:t>Funktion</a:t>
                </a:r>
                <a:endParaRPr lang="en-GB" b="1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Der </a:t>
                </a:r>
                <a:r>
                  <a:rPr lang="en-GB" dirty="0" err="1">
                    <a:solidFill>
                      <a:schemeClr val="bg1"/>
                    </a:solidFill>
                  </a:rPr>
                  <a:t>Quadratische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Fehler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für</a:t>
                </a:r>
                <a:r>
                  <a:rPr lang="en-GB" dirty="0">
                    <a:solidFill>
                      <a:schemeClr val="bg1"/>
                    </a:solidFill>
                  </a:rPr>
                  <a:t> das </a:t>
                </a:r>
                <a:r>
                  <a:rPr lang="en-GB" dirty="0" err="1">
                    <a:solidFill>
                      <a:schemeClr val="bg1"/>
                    </a:solidFill>
                  </a:rPr>
                  <a:t>Trainingsbeispiel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773ECFE3-CCCB-F44C-A1EB-38BF5E2172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607" y="2116919"/>
                <a:ext cx="2333056" cy="1169551"/>
              </a:xfrm>
              <a:prstGeom prst="rect">
                <a:avLst/>
              </a:prstGeom>
              <a:blipFill>
                <a:blip r:embed="rId5"/>
                <a:stretch>
                  <a:fillRect l="-543" t="-1075" b="-43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7" name="Gruppieren 146">
            <a:extLst>
              <a:ext uri="{FF2B5EF4-FFF2-40B4-BE49-F238E27FC236}">
                <a16:creationId xmlns:a16="http://schemas.microsoft.com/office/drawing/2014/main" id="{24C616B0-118F-434B-A732-CF18F49CF09F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4F58AF86-F2E3-354F-9C66-8DC4A85F6E28}"/>
                </a:ext>
              </a:extLst>
            </p:cNvPr>
            <p:cNvCxnSpPr>
              <a:cxnSpLocks/>
              <a:stCxn id="173" idx="6"/>
              <a:endCxn id="175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05FF20B4-EB83-3044-8CCE-A0B8596552CF}"/>
                </a:ext>
              </a:extLst>
            </p:cNvPr>
            <p:cNvCxnSpPr>
              <a:cxnSpLocks/>
              <a:stCxn id="173" idx="6"/>
              <a:endCxn id="176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1786063F-F8BC-8F44-84BA-9E6429A2A649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1EC4F937-F440-F74A-A3FE-397F1F036795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81A13CE4-D935-A548-B746-8481D88864A4}"/>
                </a:ext>
              </a:extLst>
            </p:cNvPr>
            <p:cNvCxnSpPr>
              <a:cxnSpLocks/>
              <a:stCxn id="174" idx="6"/>
              <a:endCxn id="175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66FF02BC-EFF9-5542-8741-36D54BF26504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8F33DCA8-8E41-4C46-9C64-8841FEF23C12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A73B3D61-C30B-A249-9984-55C2E60997AF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060A895D-3060-554B-84D6-C562064E6E7F}"/>
                </a:ext>
              </a:extLst>
            </p:cNvPr>
            <p:cNvCxnSpPr>
              <a:cxnSpLocks/>
              <a:stCxn id="179" idx="6"/>
              <a:endCxn id="175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EB519A95-BC9E-8247-8694-AE2D475B3F34}"/>
                </a:ext>
              </a:extLst>
            </p:cNvPr>
            <p:cNvCxnSpPr>
              <a:cxnSpLocks/>
              <a:stCxn id="179" idx="6"/>
              <a:endCxn id="176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277F83A9-0260-6944-A4CB-A7D505D8864B}"/>
                </a:ext>
              </a:extLst>
            </p:cNvPr>
            <p:cNvCxnSpPr>
              <a:cxnSpLocks/>
              <a:stCxn id="179" idx="6"/>
              <a:endCxn id="178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23A9C282-89DD-8E4B-95C1-84FFFB5084FA}"/>
                </a:ext>
              </a:extLst>
            </p:cNvPr>
            <p:cNvCxnSpPr>
              <a:cxnSpLocks/>
              <a:stCxn id="179" idx="6"/>
              <a:endCxn id="177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33CF859C-2DF4-6841-99DF-E5AC97690A5A}"/>
                </a:ext>
              </a:extLst>
            </p:cNvPr>
            <p:cNvCxnSpPr>
              <a:cxnSpLocks/>
              <a:stCxn id="175" idx="6"/>
              <a:endCxn id="180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0AFB6E5D-AF9B-5247-809C-D019BEB12651}"/>
                </a:ext>
              </a:extLst>
            </p:cNvPr>
            <p:cNvCxnSpPr>
              <a:cxnSpLocks/>
              <a:stCxn id="175" idx="6"/>
              <a:endCxn id="181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063CB110-233D-624B-957E-D349A117422E}"/>
                </a:ext>
              </a:extLst>
            </p:cNvPr>
            <p:cNvCxnSpPr>
              <a:cxnSpLocks/>
              <a:stCxn id="176" idx="6"/>
              <a:endCxn id="180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E0640FBF-78B7-4D4E-9395-06B733852E40}"/>
                </a:ext>
              </a:extLst>
            </p:cNvPr>
            <p:cNvCxnSpPr>
              <a:cxnSpLocks/>
              <a:stCxn id="176" idx="6"/>
              <a:endCxn id="181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E4845F7B-C85D-1A4E-8F3E-79548B37F9BA}"/>
                </a:ext>
              </a:extLst>
            </p:cNvPr>
            <p:cNvCxnSpPr>
              <a:cxnSpLocks/>
              <a:stCxn id="177" idx="6"/>
              <a:endCxn id="181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DCD438AD-986B-5543-834E-CD07F7A580FE}"/>
                </a:ext>
              </a:extLst>
            </p:cNvPr>
            <p:cNvCxnSpPr>
              <a:cxnSpLocks/>
              <a:stCxn id="177" idx="6"/>
              <a:endCxn id="180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32A1F823-793A-9A48-89C9-F722C2EA32A7}"/>
                </a:ext>
              </a:extLst>
            </p:cNvPr>
            <p:cNvCxnSpPr>
              <a:cxnSpLocks/>
              <a:stCxn id="178" idx="6"/>
              <a:endCxn id="181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D64F00D5-21E7-D840-AC56-23A7B0D40C1A}"/>
                </a:ext>
              </a:extLst>
            </p:cNvPr>
            <p:cNvCxnSpPr>
              <a:cxnSpLocks/>
              <a:stCxn id="178" idx="6"/>
              <a:endCxn id="180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8" name="Gruppieren 167">
              <a:extLst>
                <a:ext uri="{FF2B5EF4-FFF2-40B4-BE49-F238E27FC236}">
                  <a16:creationId xmlns:a16="http://schemas.microsoft.com/office/drawing/2014/main" id="{7F3B20FB-02DD-A64D-B79D-B20F481A5966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E2C4F03C-1788-5E40-8B1B-58C41B6E7D0B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F54B6785-6443-DB45-B9A8-FA7C6392DD18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D0D2FDAE-034A-CA4C-B9D7-FC6631632D48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672B7283-DA96-184F-AE19-A21363FB85F1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C7A81552-4C9B-544A-BA19-0EDD014FD117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8660971-4E8E-A94A-81C4-222C99835947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9" name="Oval 178">
                <a:extLst>
                  <a:ext uri="{FF2B5EF4-FFF2-40B4-BE49-F238E27FC236}">
                    <a16:creationId xmlns:a16="http://schemas.microsoft.com/office/drawing/2014/main" id="{973B6F3B-83BF-F246-A025-7047F639026C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80" name="Oval 179">
                <a:extLst>
                  <a:ext uri="{FF2B5EF4-FFF2-40B4-BE49-F238E27FC236}">
                    <a16:creationId xmlns:a16="http://schemas.microsoft.com/office/drawing/2014/main" id="{77696F84-316F-AE45-AB82-0604242FCFCC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81" name="Oval 180">
                <a:extLst>
                  <a:ext uri="{FF2B5EF4-FFF2-40B4-BE49-F238E27FC236}">
                    <a16:creationId xmlns:a16="http://schemas.microsoft.com/office/drawing/2014/main" id="{0FCE451C-6B1A-9B42-8C5B-E214C6DD2F8C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924E6C61-8439-3D47-BCF6-E407B3416F2D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69" name="Gerade Verbindung mit Pfeil 168">
              <a:extLst>
                <a:ext uri="{FF2B5EF4-FFF2-40B4-BE49-F238E27FC236}">
                  <a16:creationId xmlns:a16="http://schemas.microsoft.com/office/drawing/2014/main" id="{E7442E1A-9B03-3B4A-841F-B6A9B30D905B}"/>
                </a:ext>
              </a:extLst>
            </p:cNvPr>
            <p:cNvCxnSpPr>
              <a:cxnSpLocks/>
              <a:stCxn id="175" idx="6"/>
              <a:endCxn id="182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Gerade Verbindung mit Pfeil 169">
              <a:extLst>
                <a:ext uri="{FF2B5EF4-FFF2-40B4-BE49-F238E27FC236}">
                  <a16:creationId xmlns:a16="http://schemas.microsoft.com/office/drawing/2014/main" id="{F93B3771-C724-A147-86B4-64C92009763C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Gerade Verbindung mit Pfeil 170">
              <a:extLst>
                <a:ext uri="{FF2B5EF4-FFF2-40B4-BE49-F238E27FC236}">
                  <a16:creationId xmlns:a16="http://schemas.microsoft.com/office/drawing/2014/main" id="{524C9757-58F8-AF4C-B4E0-D790A39D9787}"/>
                </a:ext>
              </a:extLst>
            </p:cNvPr>
            <p:cNvCxnSpPr>
              <a:cxnSpLocks/>
              <a:stCxn id="177" idx="6"/>
              <a:endCxn id="182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Gerade Verbindung mit Pfeil 171">
              <a:extLst>
                <a:ext uri="{FF2B5EF4-FFF2-40B4-BE49-F238E27FC236}">
                  <a16:creationId xmlns:a16="http://schemas.microsoft.com/office/drawing/2014/main" id="{66CCA6A0-1462-6A44-9AD3-3FD72114D4CB}"/>
                </a:ext>
              </a:extLst>
            </p:cNvPr>
            <p:cNvCxnSpPr>
              <a:cxnSpLocks/>
              <a:stCxn id="178" idx="6"/>
              <a:endCxn id="182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Rechteck 88">
            <a:extLst>
              <a:ext uri="{FF2B5EF4-FFF2-40B4-BE49-F238E27FC236}">
                <a16:creationId xmlns:a16="http://schemas.microsoft.com/office/drawing/2014/main" id="{425FD462-8FE7-7742-B245-2DECC02DACD6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C58AB916-205C-584A-BEC3-66EABB30CC93}"/>
              </a:ext>
            </a:extLst>
          </p:cNvPr>
          <p:cNvSpPr txBox="1"/>
          <p:nvPr/>
        </p:nvSpPr>
        <p:spPr>
          <a:xfrm>
            <a:off x="5200988" y="2391603"/>
            <a:ext cx="42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</a:t>
            </a:r>
          </a:p>
        </p:txBody>
      </p:sp>
      <p:sp>
        <p:nvSpPr>
          <p:cNvPr id="90" name="Textfeld 89">
            <a:extLst>
              <a:ext uri="{FF2B5EF4-FFF2-40B4-BE49-F238E27FC236}">
                <a16:creationId xmlns:a16="http://schemas.microsoft.com/office/drawing/2014/main" id="{6ACAB95C-9FD5-2C4F-BD00-6F4492A83D75}"/>
              </a:ext>
            </a:extLst>
          </p:cNvPr>
          <p:cNvSpPr txBox="1"/>
          <p:nvPr/>
        </p:nvSpPr>
        <p:spPr>
          <a:xfrm>
            <a:off x="287338" y="4599474"/>
            <a:ext cx="29683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/>
                </a:solidFill>
              </a:rPr>
              <a:t>* </a:t>
            </a:r>
            <a:r>
              <a:rPr lang="en-GB" sz="1000" dirty="0" err="1">
                <a:solidFill>
                  <a:schemeClr val="bg1"/>
                </a:solidFill>
              </a:rPr>
              <a:t>Komponentenweise</a:t>
            </a:r>
            <a:r>
              <a:rPr lang="en-GB" sz="1000" dirty="0">
                <a:solidFill>
                  <a:schemeClr val="bg1"/>
                </a:solidFill>
              </a:rPr>
              <a:t> </a:t>
            </a:r>
            <a:r>
              <a:rPr lang="en-GB" sz="1000" dirty="0" err="1">
                <a:solidFill>
                  <a:schemeClr val="bg1"/>
                </a:solidFill>
              </a:rPr>
              <a:t>Vektorsubtraktion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17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>
            <a:spLocks noGrp="1"/>
          </p:cNvSpPr>
          <p:nvPr>
            <p:ph type="ctrTitle" idx="6"/>
          </p:nvPr>
        </p:nvSpPr>
        <p:spPr>
          <a:xfrm>
            <a:off x="311700" y="334584"/>
            <a:ext cx="8520600" cy="5630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s" dirty="0"/>
              <a:t>LOSS FUNKTION</a:t>
            </a:r>
            <a:endParaRPr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39A868B8-48E0-AE4E-B6E0-C9C0B8913554}"/>
              </a:ext>
            </a:extLst>
          </p:cNvPr>
          <p:cNvGrpSpPr/>
          <p:nvPr/>
        </p:nvGrpSpPr>
        <p:grpSpPr>
          <a:xfrm>
            <a:off x="1251221" y="1223701"/>
            <a:ext cx="2939597" cy="3563364"/>
            <a:chOff x="3355609" y="1229978"/>
            <a:chExt cx="2939597" cy="3563364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BE3B403D-524E-5D4A-A3AB-847480DC2FF3}"/>
                </a:ext>
              </a:extLst>
            </p:cNvPr>
            <p:cNvSpPr/>
            <p:nvPr/>
          </p:nvSpPr>
          <p:spPr>
            <a:xfrm>
              <a:off x="3666656" y="1575021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810916C-3582-F846-B6FA-04BAF266B8C2}"/>
                </a:ext>
              </a:extLst>
            </p:cNvPr>
            <p:cNvSpPr/>
            <p:nvPr/>
          </p:nvSpPr>
          <p:spPr>
            <a:xfrm>
              <a:off x="3666656" y="3385895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9A03EAF9-80A7-C640-AE9B-2EE80E4E906F}"/>
                </a:ext>
              </a:extLst>
            </p:cNvPr>
            <p:cNvSpPr/>
            <p:nvPr/>
          </p:nvSpPr>
          <p:spPr>
            <a:xfrm>
              <a:off x="3666656" y="2477123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4" name="Eckige Klammer links/rechts 3">
              <a:extLst>
                <a:ext uri="{FF2B5EF4-FFF2-40B4-BE49-F238E27FC236}">
                  <a16:creationId xmlns:a16="http://schemas.microsoft.com/office/drawing/2014/main" id="{0A092708-5C86-5B4F-9FAA-4072C2CEBA35}"/>
                </a:ext>
              </a:extLst>
            </p:cNvPr>
            <p:cNvSpPr/>
            <p:nvPr/>
          </p:nvSpPr>
          <p:spPr>
            <a:xfrm>
              <a:off x="3577644" y="1498987"/>
              <a:ext cx="2333057" cy="2584427"/>
            </a:xfrm>
            <a:prstGeom prst="bracketPair">
              <a:avLst>
                <a:gd name="adj" fmla="val 7375"/>
              </a:avLst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80F66DE8-DDA6-C647-BCAB-96FFEECE9604}"/>
                </a:ext>
              </a:extLst>
            </p:cNvPr>
            <p:cNvSpPr/>
            <p:nvPr/>
          </p:nvSpPr>
          <p:spPr>
            <a:xfrm>
              <a:off x="5239840" y="1577828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47876C24-99D2-A948-97EC-CB51227BAF1F}"/>
                </a:ext>
              </a:extLst>
            </p:cNvPr>
            <p:cNvSpPr/>
            <p:nvPr/>
          </p:nvSpPr>
          <p:spPr>
            <a:xfrm>
              <a:off x="5239840" y="3388702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D2CABFD-B3EA-A841-AB0B-724617CD894B}"/>
                </a:ext>
              </a:extLst>
            </p:cNvPr>
            <p:cNvSpPr/>
            <p:nvPr/>
          </p:nvSpPr>
          <p:spPr>
            <a:xfrm>
              <a:off x="5239840" y="2479930"/>
              <a:ext cx="584930" cy="584929"/>
            </a:xfrm>
            <a:prstGeom prst="ellipse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rgbClr val="47FFD6"/>
                </a:solidFill>
              </a:endParaRPr>
            </a:p>
          </p:txBody>
        </p:sp>
        <p:sp>
          <p:nvSpPr>
            <p:cNvPr id="5" name="Minus 4">
              <a:extLst>
                <a:ext uri="{FF2B5EF4-FFF2-40B4-BE49-F238E27FC236}">
                  <a16:creationId xmlns:a16="http://schemas.microsoft.com/office/drawing/2014/main" id="{F8B75882-180B-7746-8FFE-2AA3DE9E7EAB}"/>
                </a:ext>
              </a:extLst>
            </p:cNvPr>
            <p:cNvSpPr/>
            <p:nvPr/>
          </p:nvSpPr>
          <p:spPr>
            <a:xfrm>
              <a:off x="4405069" y="2516536"/>
              <a:ext cx="671083" cy="443346"/>
            </a:xfrm>
            <a:prstGeom prst="mathMinus">
              <a:avLst/>
            </a:prstGeom>
            <a:solidFill>
              <a:srgbClr val="47FFD6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Geschweifte Klammer links 139">
              <a:extLst>
                <a:ext uri="{FF2B5EF4-FFF2-40B4-BE49-F238E27FC236}">
                  <a16:creationId xmlns:a16="http://schemas.microsoft.com/office/drawing/2014/main" id="{09A0EF1B-35AF-D746-A928-5458878D73BF}"/>
                </a:ext>
              </a:extLst>
            </p:cNvPr>
            <p:cNvSpPr/>
            <p:nvPr/>
          </p:nvSpPr>
          <p:spPr>
            <a:xfrm rot="16200000">
              <a:off x="3895820" y="3914352"/>
              <a:ext cx="126607" cy="584932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DDA1F577-3A27-9647-BE1E-10B28960E206}"/>
                    </a:ext>
                  </a:extLst>
                </p:cNvPr>
                <p:cNvSpPr txBox="1"/>
                <p:nvPr/>
              </p:nvSpPr>
              <p:spPr>
                <a:xfrm>
                  <a:off x="3355609" y="4270122"/>
                  <a:ext cx="120702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Geschätztes Output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de-DE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2" name="Textfeld 141">
                  <a:extLst>
                    <a:ext uri="{FF2B5EF4-FFF2-40B4-BE49-F238E27FC236}">
                      <a16:creationId xmlns:a16="http://schemas.microsoft.com/office/drawing/2014/main" id="{DDA1F577-3A27-9647-BE1E-10B28960E2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5609" y="4270122"/>
                  <a:ext cx="1207023" cy="523220"/>
                </a:xfrm>
                <a:prstGeom prst="rect">
                  <a:avLst/>
                </a:prstGeom>
                <a:blipFill>
                  <a:blip r:embed="rId3"/>
                  <a:stretch>
                    <a:fillRect t="-2439" r="-3125" b="-9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Geschweifte Klammer links 143">
              <a:extLst>
                <a:ext uri="{FF2B5EF4-FFF2-40B4-BE49-F238E27FC236}">
                  <a16:creationId xmlns:a16="http://schemas.microsoft.com/office/drawing/2014/main" id="{782BF092-BE32-AB49-943C-A11B789B693D}"/>
                </a:ext>
              </a:extLst>
            </p:cNvPr>
            <p:cNvSpPr/>
            <p:nvPr/>
          </p:nvSpPr>
          <p:spPr>
            <a:xfrm rot="16200000">
              <a:off x="5469003" y="3914930"/>
              <a:ext cx="126607" cy="584932"/>
            </a:xfrm>
            <a:prstGeom prst="leftBrac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9DB7DFB0-B69E-C044-BE85-3E5925FFB7D8}"/>
                    </a:ext>
                  </a:extLst>
                </p:cNvPr>
                <p:cNvSpPr txBox="1"/>
                <p:nvPr/>
              </p:nvSpPr>
              <p:spPr>
                <a:xfrm>
                  <a:off x="4928793" y="4268099"/>
                  <a:ext cx="120702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de-DE" dirty="0">
                      <a:solidFill>
                        <a:schemeClr val="bg1"/>
                      </a:solidFill>
                    </a:rPr>
                    <a:t>Wahres Output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45" name="Textfeld 144">
                  <a:extLst>
                    <a:ext uri="{FF2B5EF4-FFF2-40B4-BE49-F238E27FC236}">
                      <a16:creationId xmlns:a16="http://schemas.microsoft.com/office/drawing/2014/main" id="{9DB7DFB0-B69E-C044-BE85-3E5925FFB7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8793" y="4268099"/>
                  <a:ext cx="1207023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4878" b="-9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D2A54639-F7EA-D24E-AD11-24A1FAB493B4}"/>
                </a:ext>
              </a:extLst>
            </p:cNvPr>
            <p:cNvSpPr txBox="1"/>
            <p:nvPr/>
          </p:nvSpPr>
          <p:spPr>
            <a:xfrm>
              <a:off x="5910701" y="1229978"/>
              <a:ext cx="3845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 dirty="0">
                  <a:solidFill>
                    <a:schemeClr val="bg1"/>
                  </a:solidFill>
                </a:rPr>
                <a:t>2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209A4DBE-EA45-B541-983B-CA6FFD035092}"/>
                  </a:ext>
                </a:extLst>
              </p:cNvPr>
              <p:cNvSpPr txBox="1"/>
              <p:nvPr/>
            </p:nvSpPr>
            <p:spPr>
              <a:xfrm>
                <a:off x="4821096" y="1638303"/>
                <a:ext cx="3606749" cy="3050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chemeClr val="bg1"/>
                    </a:solidFill>
                  </a:rPr>
                  <a:t>Loss </a:t>
                </a:r>
                <a:r>
                  <a:rPr lang="en-GB" dirty="0" err="1">
                    <a:solidFill>
                      <a:schemeClr val="bg1"/>
                    </a:solidFill>
                  </a:rPr>
                  <a:t>für</a:t>
                </a:r>
                <a:r>
                  <a:rPr lang="en-GB" dirty="0">
                    <a:solidFill>
                      <a:schemeClr val="bg1"/>
                    </a:solidFill>
                  </a:rPr>
                  <a:t> das </a:t>
                </a:r>
                <a:r>
                  <a:rPr lang="en-GB" dirty="0" err="1">
                    <a:solidFill>
                      <a:schemeClr val="bg1"/>
                    </a:solidFill>
                  </a:rPr>
                  <a:t>Trainingsbeispiel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kann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beschrieben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werden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durch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endParaRPr lang="de-DE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GB" dirty="0">
                              <a:solidFill>
                                <a:schemeClr val="bg1"/>
                              </a:solidFill>
                            </a:rPr>
                            <m:t> </m:t>
                          </m:r>
                        </m:e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dirty="0" err="1">
                    <a:solidFill>
                      <a:schemeClr val="bg1"/>
                    </a:solidFill>
                  </a:rPr>
                  <a:t>wobei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sich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für</a:t>
                </a:r>
                <a:r>
                  <a:rPr lang="en-GB" dirty="0">
                    <a:solidFill>
                      <a:schemeClr val="bg1"/>
                    </a:solidFill>
                  </a:rPr>
                  <a:t> den </a:t>
                </a:r>
                <a:r>
                  <a:rPr lang="en-GB" dirty="0" err="1">
                    <a:solidFill>
                      <a:schemeClr val="bg1"/>
                    </a:solidFill>
                  </a:rPr>
                  <a:t>gesamten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𝐿𝑜𝑠𝑠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des </a:t>
                </a:r>
                <a:r>
                  <a:rPr lang="en-GB" dirty="0" err="1">
                    <a:solidFill>
                      <a:schemeClr val="bg1"/>
                    </a:solidFill>
                  </a:rPr>
                  <a:t>Neuronalen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Netzes</a:t>
                </a:r>
                <a:r>
                  <a:rPr lang="en-GB" dirty="0">
                    <a:solidFill>
                      <a:schemeClr val="bg1"/>
                    </a:solidFill>
                  </a:rPr>
                  <a:t> der </a:t>
                </a:r>
                <a:r>
                  <a:rPr lang="en-GB" dirty="0" err="1">
                    <a:solidFill>
                      <a:schemeClr val="bg1"/>
                    </a:solidFill>
                  </a:rPr>
                  <a:t>Durchschnitt</a:t>
                </a:r>
                <a:r>
                  <a:rPr lang="en-GB" dirty="0">
                    <a:solidFill>
                      <a:schemeClr val="bg1"/>
                    </a:solidFill>
                  </a:rPr>
                  <a:t> </a:t>
                </a:r>
                <a:r>
                  <a:rPr lang="en-GB" dirty="0" err="1">
                    <a:solidFill>
                      <a:schemeClr val="bg1"/>
                    </a:solidFill>
                  </a:rPr>
                  <a:t>aller</a:t>
                </a:r>
                <a:r>
                  <a:rPr lang="en-GB" dirty="0">
                    <a:solidFill>
                      <a:schemeClr val="bg1"/>
                    </a:solidFill>
                  </a:rPr>
                  <a:t> Losses </a:t>
                </a:r>
                <a:r>
                  <a:rPr lang="en-GB" dirty="0" err="1">
                    <a:solidFill>
                      <a:schemeClr val="bg1"/>
                    </a:solidFill>
                  </a:rPr>
                  <a:t>mittels</a:t>
                </a:r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de-DE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𝑜𝑠𝑠</m:t>
                      </m:r>
                      <m:r>
                        <a:rPr lang="de-DE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e-DE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de-D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de-DE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endParaRPr lang="en-GB" dirty="0">
                  <a:solidFill>
                    <a:schemeClr val="bg1"/>
                  </a:solidFill>
                </a:endParaRPr>
              </a:p>
              <a:p>
                <a:r>
                  <a:rPr lang="en-GB" i="1" dirty="0" err="1">
                    <a:solidFill>
                      <a:schemeClr val="bg1"/>
                    </a:solidFill>
                  </a:rPr>
                  <a:t>ergibt</a:t>
                </a:r>
                <a:r>
                  <a:rPr lang="en-GB" i="1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209A4DBE-EA45-B541-983B-CA6FFD0350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1096" y="1638303"/>
                <a:ext cx="3606749" cy="3050387"/>
              </a:xfrm>
              <a:prstGeom prst="rect">
                <a:avLst/>
              </a:prstGeom>
              <a:blipFill>
                <a:blip r:embed="rId5"/>
                <a:stretch>
                  <a:fillRect l="-351" b="-195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uppieren 136">
            <a:extLst>
              <a:ext uri="{FF2B5EF4-FFF2-40B4-BE49-F238E27FC236}">
                <a16:creationId xmlns:a16="http://schemas.microsoft.com/office/drawing/2014/main" id="{3F9796E3-4BAC-2842-8258-7345A9053567}"/>
              </a:ext>
            </a:extLst>
          </p:cNvPr>
          <p:cNvGrpSpPr/>
          <p:nvPr/>
        </p:nvGrpSpPr>
        <p:grpSpPr>
          <a:xfrm>
            <a:off x="8376867" y="66931"/>
            <a:ext cx="698170" cy="563063"/>
            <a:chOff x="8445830" y="41339"/>
            <a:chExt cx="698170" cy="563063"/>
          </a:xfrm>
        </p:grpSpPr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FCE69343-1772-E34F-BBA2-77F7609D8393}"/>
                </a:ext>
              </a:extLst>
            </p:cNvPr>
            <p:cNvCxnSpPr>
              <a:cxnSpLocks/>
              <a:stCxn id="169" idx="6"/>
              <a:endCxn id="171" idx="2"/>
            </p:cNvCxnSpPr>
            <p:nvPr/>
          </p:nvCxnSpPr>
          <p:spPr>
            <a:xfrm flipV="1">
              <a:off x="8548846" y="92847"/>
              <a:ext cx="206408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46E93A42-5607-594D-9D1A-5E4B4FC2EE3E}"/>
                </a:ext>
              </a:extLst>
            </p:cNvPr>
            <p:cNvCxnSpPr>
              <a:cxnSpLocks/>
              <a:stCxn id="169" idx="6"/>
              <a:endCxn id="172" idx="2"/>
            </p:cNvCxnSpPr>
            <p:nvPr/>
          </p:nvCxnSpPr>
          <p:spPr>
            <a:xfrm>
              <a:off x="8548846" y="144355"/>
              <a:ext cx="206408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Gerade Verbindung mit Pfeil 145">
              <a:extLst>
                <a:ext uri="{FF2B5EF4-FFF2-40B4-BE49-F238E27FC236}">
                  <a16:creationId xmlns:a16="http://schemas.microsoft.com/office/drawing/2014/main" id="{1B33C427-BBC0-664A-BED4-6475E12F2C2B}"/>
                </a:ext>
              </a:extLst>
            </p:cNvPr>
            <p:cNvCxnSpPr>
              <a:cxnSpLocks/>
              <a:stCxn id="169" idx="6"/>
              <a:endCxn id="173" idx="2"/>
            </p:cNvCxnSpPr>
            <p:nvPr/>
          </p:nvCxnSpPr>
          <p:spPr>
            <a:xfrm>
              <a:off x="8548846" y="144355"/>
              <a:ext cx="206408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Gerade Verbindung mit Pfeil 146">
              <a:extLst>
                <a:ext uri="{FF2B5EF4-FFF2-40B4-BE49-F238E27FC236}">
                  <a16:creationId xmlns:a16="http://schemas.microsoft.com/office/drawing/2014/main" id="{245FDB1F-9C0E-694B-8ED3-4EA976B228E5}"/>
                </a:ext>
              </a:extLst>
            </p:cNvPr>
            <p:cNvCxnSpPr>
              <a:cxnSpLocks/>
              <a:stCxn id="169" idx="6"/>
              <a:endCxn id="174" idx="2"/>
            </p:cNvCxnSpPr>
            <p:nvPr/>
          </p:nvCxnSpPr>
          <p:spPr>
            <a:xfrm>
              <a:off x="8548846" y="144355"/>
              <a:ext cx="206408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mit Pfeil 147">
              <a:extLst>
                <a:ext uri="{FF2B5EF4-FFF2-40B4-BE49-F238E27FC236}">
                  <a16:creationId xmlns:a16="http://schemas.microsoft.com/office/drawing/2014/main" id="{B0C285C4-4599-384C-8180-54A85441A79C}"/>
                </a:ext>
              </a:extLst>
            </p:cNvPr>
            <p:cNvCxnSpPr>
              <a:cxnSpLocks/>
              <a:stCxn id="170" idx="6"/>
              <a:endCxn id="171" idx="2"/>
            </p:cNvCxnSpPr>
            <p:nvPr/>
          </p:nvCxnSpPr>
          <p:spPr>
            <a:xfrm flipV="1">
              <a:off x="8548846" y="92847"/>
              <a:ext cx="206408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mit Pfeil 148">
              <a:extLst>
                <a:ext uri="{FF2B5EF4-FFF2-40B4-BE49-F238E27FC236}">
                  <a16:creationId xmlns:a16="http://schemas.microsoft.com/office/drawing/2014/main" id="{25648948-1DC2-9045-B991-606923FB5837}"/>
                </a:ext>
              </a:extLst>
            </p:cNvPr>
            <p:cNvCxnSpPr>
              <a:cxnSpLocks/>
              <a:stCxn id="170" idx="6"/>
              <a:endCxn id="172" idx="2"/>
            </p:cNvCxnSpPr>
            <p:nvPr/>
          </p:nvCxnSpPr>
          <p:spPr>
            <a:xfrm flipV="1">
              <a:off x="8548846" y="246196"/>
              <a:ext cx="206408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0455D07A-665B-3845-A415-1525699D56A9}"/>
                </a:ext>
              </a:extLst>
            </p:cNvPr>
            <p:cNvCxnSpPr>
              <a:cxnSpLocks/>
              <a:stCxn id="170" idx="6"/>
              <a:endCxn id="173" idx="2"/>
            </p:cNvCxnSpPr>
            <p:nvPr/>
          </p:nvCxnSpPr>
          <p:spPr>
            <a:xfrm>
              <a:off x="8548846" y="303230"/>
              <a:ext cx="206408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mit Pfeil 150">
              <a:extLst>
                <a:ext uri="{FF2B5EF4-FFF2-40B4-BE49-F238E27FC236}">
                  <a16:creationId xmlns:a16="http://schemas.microsoft.com/office/drawing/2014/main" id="{A2F052F7-1FA8-AF43-B416-8E11EC259F15}"/>
                </a:ext>
              </a:extLst>
            </p:cNvPr>
            <p:cNvCxnSpPr>
              <a:cxnSpLocks/>
              <a:stCxn id="170" idx="6"/>
              <a:endCxn id="174" idx="2"/>
            </p:cNvCxnSpPr>
            <p:nvPr/>
          </p:nvCxnSpPr>
          <p:spPr>
            <a:xfrm>
              <a:off x="8548846" y="303230"/>
              <a:ext cx="206408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mit Pfeil 151">
              <a:extLst>
                <a:ext uri="{FF2B5EF4-FFF2-40B4-BE49-F238E27FC236}">
                  <a16:creationId xmlns:a16="http://schemas.microsoft.com/office/drawing/2014/main" id="{7E2BE0D5-8DF4-0E42-88CF-D4F06A7C946D}"/>
                </a:ext>
              </a:extLst>
            </p:cNvPr>
            <p:cNvCxnSpPr>
              <a:cxnSpLocks/>
              <a:stCxn id="175" idx="6"/>
              <a:endCxn id="171" idx="2"/>
            </p:cNvCxnSpPr>
            <p:nvPr/>
          </p:nvCxnSpPr>
          <p:spPr>
            <a:xfrm flipV="1">
              <a:off x="8548846" y="92847"/>
              <a:ext cx="206408" cy="36925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mit Pfeil 152">
              <a:extLst>
                <a:ext uri="{FF2B5EF4-FFF2-40B4-BE49-F238E27FC236}">
                  <a16:creationId xmlns:a16="http://schemas.microsoft.com/office/drawing/2014/main" id="{12E97A82-2473-6047-BD6D-F9374744A146}"/>
                </a:ext>
              </a:extLst>
            </p:cNvPr>
            <p:cNvCxnSpPr>
              <a:cxnSpLocks/>
              <a:stCxn id="175" idx="6"/>
              <a:endCxn id="172" idx="2"/>
            </p:cNvCxnSpPr>
            <p:nvPr/>
          </p:nvCxnSpPr>
          <p:spPr>
            <a:xfrm flipV="1">
              <a:off x="8548846" y="246196"/>
              <a:ext cx="206408" cy="21590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mit Pfeil 153">
              <a:extLst>
                <a:ext uri="{FF2B5EF4-FFF2-40B4-BE49-F238E27FC236}">
                  <a16:creationId xmlns:a16="http://schemas.microsoft.com/office/drawing/2014/main" id="{EC616271-70FA-4A4B-BF3C-BEE4F254507B}"/>
                </a:ext>
              </a:extLst>
            </p:cNvPr>
            <p:cNvCxnSpPr>
              <a:cxnSpLocks/>
              <a:stCxn id="175" idx="6"/>
              <a:endCxn id="174" idx="2"/>
            </p:cNvCxnSpPr>
            <p:nvPr/>
          </p:nvCxnSpPr>
          <p:spPr>
            <a:xfrm>
              <a:off x="8548846" y="462105"/>
              <a:ext cx="206408" cy="9078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mit Pfeil 154">
              <a:extLst>
                <a:ext uri="{FF2B5EF4-FFF2-40B4-BE49-F238E27FC236}">
                  <a16:creationId xmlns:a16="http://schemas.microsoft.com/office/drawing/2014/main" id="{06B47F61-BA51-A84A-A859-08C814DD493A}"/>
                </a:ext>
              </a:extLst>
            </p:cNvPr>
            <p:cNvCxnSpPr>
              <a:cxnSpLocks/>
              <a:stCxn id="175" idx="6"/>
              <a:endCxn id="173" idx="2"/>
            </p:cNvCxnSpPr>
            <p:nvPr/>
          </p:nvCxnSpPr>
          <p:spPr>
            <a:xfrm flipV="1">
              <a:off x="8548846" y="399545"/>
              <a:ext cx="206408" cy="6256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DC932744-A5D7-6248-8267-558D01A798AE}"/>
                </a:ext>
              </a:extLst>
            </p:cNvPr>
            <p:cNvCxnSpPr>
              <a:cxnSpLocks/>
              <a:stCxn id="171" idx="6"/>
              <a:endCxn id="176" idx="2"/>
            </p:cNvCxnSpPr>
            <p:nvPr/>
          </p:nvCxnSpPr>
          <p:spPr>
            <a:xfrm>
              <a:off x="8858270" y="92847"/>
              <a:ext cx="182714" cy="51508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mit Pfeil 156">
              <a:extLst>
                <a:ext uri="{FF2B5EF4-FFF2-40B4-BE49-F238E27FC236}">
                  <a16:creationId xmlns:a16="http://schemas.microsoft.com/office/drawing/2014/main" id="{5670C436-1E98-F848-9094-F97194F31663}"/>
                </a:ext>
              </a:extLst>
            </p:cNvPr>
            <p:cNvCxnSpPr>
              <a:cxnSpLocks/>
              <a:stCxn id="171" idx="6"/>
              <a:endCxn id="177" idx="2"/>
            </p:cNvCxnSpPr>
            <p:nvPr/>
          </p:nvCxnSpPr>
          <p:spPr>
            <a:xfrm>
              <a:off x="8858270" y="92847"/>
              <a:ext cx="182714" cy="37043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mit Pfeil 157">
              <a:extLst>
                <a:ext uri="{FF2B5EF4-FFF2-40B4-BE49-F238E27FC236}">
                  <a16:creationId xmlns:a16="http://schemas.microsoft.com/office/drawing/2014/main" id="{31515F76-1F79-5246-A743-AC75566AC7EB}"/>
                </a:ext>
              </a:extLst>
            </p:cNvPr>
            <p:cNvCxnSpPr>
              <a:cxnSpLocks/>
              <a:stCxn id="172" idx="6"/>
              <a:endCxn id="176" idx="2"/>
            </p:cNvCxnSpPr>
            <p:nvPr/>
          </p:nvCxnSpPr>
          <p:spPr>
            <a:xfrm flipV="1">
              <a:off x="8858270" y="144355"/>
              <a:ext cx="182714" cy="101841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5F431FEA-870D-DC46-AC92-00542B8A0375}"/>
                </a:ext>
              </a:extLst>
            </p:cNvPr>
            <p:cNvCxnSpPr>
              <a:cxnSpLocks/>
              <a:stCxn id="172" idx="6"/>
              <a:endCxn id="177" idx="2"/>
            </p:cNvCxnSpPr>
            <p:nvPr/>
          </p:nvCxnSpPr>
          <p:spPr>
            <a:xfrm>
              <a:off x="8858270" y="246196"/>
              <a:ext cx="182714" cy="21708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mit Pfeil 159">
              <a:extLst>
                <a:ext uri="{FF2B5EF4-FFF2-40B4-BE49-F238E27FC236}">
                  <a16:creationId xmlns:a16="http://schemas.microsoft.com/office/drawing/2014/main" id="{086EBE1E-5A23-CF47-99F2-AFAA94F80D82}"/>
                </a:ext>
              </a:extLst>
            </p:cNvPr>
            <p:cNvCxnSpPr>
              <a:cxnSpLocks/>
              <a:stCxn id="173" idx="6"/>
              <a:endCxn id="177" idx="2"/>
            </p:cNvCxnSpPr>
            <p:nvPr/>
          </p:nvCxnSpPr>
          <p:spPr>
            <a:xfrm>
              <a:off x="8858270" y="399545"/>
              <a:ext cx="182714" cy="6373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mit Pfeil 160">
              <a:extLst>
                <a:ext uri="{FF2B5EF4-FFF2-40B4-BE49-F238E27FC236}">
                  <a16:creationId xmlns:a16="http://schemas.microsoft.com/office/drawing/2014/main" id="{5D57869C-0989-8549-83B5-BF84763981E5}"/>
                </a:ext>
              </a:extLst>
            </p:cNvPr>
            <p:cNvCxnSpPr>
              <a:cxnSpLocks/>
              <a:stCxn id="173" idx="6"/>
              <a:endCxn id="176" idx="2"/>
            </p:cNvCxnSpPr>
            <p:nvPr/>
          </p:nvCxnSpPr>
          <p:spPr>
            <a:xfrm flipV="1">
              <a:off x="8858270" y="144355"/>
              <a:ext cx="182714" cy="255190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91B0073B-2663-234F-BEC8-9C28C6E6FEBE}"/>
                </a:ext>
              </a:extLst>
            </p:cNvPr>
            <p:cNvCxnSpPr>
              <a:cxnSpLocks/>
              <a:stCxn id="174" idx="6"/>
              <a:endCxn id="177" idx="2"/>
            </p:cNvCxnSpPr>
            <p:nvPr/>
          </p:nvCxnSpPr>
          <p:spPr>
            <a:xfrm flipV="1">
              <a:off x="8858270" y="463280"/>
              <a:ext cx="182714" cy="8961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92CD7C57-A2C7-6348-AF78-90120F1D649D}"/>
                </a:ext>
              </a:extLst>
            </p:cNvPr>
            <p:cNvCxnSpPr>
              <a:cxnSpLocks/>
              <a:stCxn id="174" idx="6"/>
              <a:endCxn id="176" idx="2"/>
            </p:cNvCxnSpPr>
            <p:nvPr/>
          </p:nvCxnSpPr>
          <p:spPr>
            <a:xfrm flipV="1">
              <a:off x="8858270" y="144355"/>
              <a:ext cx="182714" cy="408539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4" name="Gruppieren 163">
              <a:extLst>
                <a:ext uri="{FF2B5EF4-FFF2-40B4-BE49-F238E27FC236}">
                  <a16:creationId xmlns:a16="http://schemas.microsoft.com/office/drawing/2014/main" id="{F292530E-D357-0F4D-AAAF-3B3B46CC4541}"/>
                </a:ext>
              </a:extLst>
            </p:cNvPr>
            <p:cNvGrpSpPr/>
            <p:nvPr/>
          </p:nvGrpSpPr>
          <p:grpSpPr>
            <a:xfrm>
              <a:off x="8445830" y="41339"/>
              <a:ext cx="698170" cy="563063"/>
              <a:chOff x="2749239" y="1543048"/>
              <a:chExt cx="1413953" cy="1140331"/>
            </a:xfrm>
          </p:grpSpPr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D2059452-F966-944C-BC5F-58C5E656EAF5}"/>
                  </a:ext>
                </a:extLst>
              </p:cNvPr>
              <p:cNvSpPr/>
              <p:nvPr/>
            </p:nvSpPr>
            <p:spPr>
              <a:xfrm>
                <a:off x="2749239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0" name="Oval 169">
                <a:extLst>
                  <a:ext uri="{FF2B5EF4-FFF2-40B4-BE49-F238E27FC236}">
                    <a16:creationId xmlns:a16="http://schemas.microsoft.com/office/drawing/2014/main" id="{88A1160D-833B-3945-A468-C4BBC2AE3650}"/>
                  </a:ext>
                </a:extLst>
              </p:cNvPr>
              <p:cNvSpPr/>
              <p:nvPr/>
            </p:nvSpPr>
            <p:spPr>
              <a:xfrm>
                <a:off x="2749239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C3E28890-07DE-3D43-A3B3-825E775248AC}"/>
                  </a:ext>
                </a:extLst>
              </p:cNvPr>
              <p:cNvSpPr/>
              <p:nvPr/>
            </p:nvSpPr>
            <p:spPr>
              <a:xfrm>
                <a:off x="3375893" y="1543048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341119D5-813A-A148-9CD7-A1E0B0151E9A}"/>
                  </a:ext>
                </a:extLst>
              </p:cNvPr>
              <p:cNvSpPr/>
              <p:nvPr/>
            </p:nvSpPr>
            <p:spPr>
              <a:xfrm>
                <a:off x="3375893" y="1853615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3" name="Oval 172">
                <a:extLst>
                  <a:ext uri="{FF2B5EF4-FFF2-40B4-BE49-F238E27FC236}">
                    <a16:creationId xmlns:a16="http://schemas.microsoft.com/office/drawing/2014/main" id="{91B862A7-9030-1946-AD71-FBC1D002B438}"/>
                  </a:ext>
                </a:extLst>
              </p:cNvPr>
              <p:cNvSpPr/>
              <p:nvPr/>
            </p:nvSpPr>
            <p:spPr>
              <a:xfrm>
                <a:off x="3375893" y="2164181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2884FD86-BAD8-4440-97D2-16EF1F8F9DFF}"/>
                  </a:ext>
                </a:extLst>
              </p:cNvPr>
              <p:cNvSpPr/>
              <p:nvPr/>
            </p:nvSpPr>
            <p:spPr>
              <a:xfrm>
                <a:off x="3375893" y="247474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5" name="Oval 174">
                <a:extLst>
                  <a:ext uri="{FF2B5EF4-FFF2-40B4-BE49-F238E27FC236}">
                    <a16:creationId xmlns:a16="http://schemas.microsoft.com/office/drawing/2014/main" id="{61E184BD-16E7-B74C-BDD5-880D3D3F88FE}"/>
                  </a:ext>
                </a:extLst>
              </p:cNvPr>
              <p:cNvSpPr/>
              <p:nvPr/>
            </p:nvSpPr>
            <p:spPr>
              <a:xfrm>
                <a:off x="2749239" y="2290880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6" name="Oval 175">
                <a:extLst>
                  <a:ext uri="{FF2B5EF4-FFF2-40B4-BE49-F238E27FC236}">
                    <a16:creationId xmlns:a16="http://schemas.microsoft.com/office/drawing/2014/main" id="{88611D74-C2AA-D348-B790-65F14EDC4E96}"/>
                  </a:ext>
                </a:extLst>
              </p:cNvPr>
              <p:cNvSpPr/>
              <p:nvPr/>
            </p:nvSpPr>
            <p:spPr>
              <a:xfrm>
                <a:off x="3954562" y="1647363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7" name="Oval 176">
                <a:extLst>
                  <a:ext uri="{FF2B5EF4-FFF2-40B4-BE49-F238E27FC236}">
                    <a16:creationId xmlns:a16="http://schemas.microsoft.com/office/drawing/2014/main" id="{F5D00C96-9B0F-594A-90AE-C8833F929667}"/>
                  </a:ext>
                </a:extLst>
              </p:cNvPr>
              <p:cNvSpPr/>
              <p:nvPr/>
            </p:nvSpPr>
            <p:spPr>
              <a:xfrm>
                <a:off x="3954562" y="2293259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  <p:sp>
            <p:nvSpPr>
              <p:cNvPr id="178" name="Oval 177">
                <a:extLst>
                  <a:ext uri="{FF2B5EF4-FFF2-40B4-BE49-F238E27FC236}">
                    <a16:creationId xmlns:a16="http://schemas.microsoft.com/office/drawing/2014/main" id="{FA3BF8D0-FA7D-0444-B5F5-737B33D20E3E}"/>
                  </a:ext>
                </a:extLst>
              </p:cNvPr>
              <p:cNvSpPr/>
              <p:nvPr/>
            </p:nvSpPr>
            <p:spPr>
              <a:xfrm>
                <a:off x="3954562" y="1969122"/>
                <a:ext cx="208630" cy="208630"/>
              </a:xfrm>
              <a:prstGeom prst="ellipse">
                <a:avLst/>
              </a:prstGeom>
              <a:solidFill>
                <a:srgbClr val="47FFD6"/>
              </a:solidFill>
              <a:ln w="3175">
                <a:solidFill>
                  <a:schemeClr val="accent5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solidFill>
                    <a:srgbClr val="47FFD6"/>
                  </a:solidFill>
                </a:endParaRPr>
              </a:p>
            </p:txBody>
          </p:sp>
        </p:grp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14DB1424-4DA9-964A-BBC8-D0228FAAC87C}"/>
                </a:ext>
              </a:extLst>
            </p:cNvPr>
            <p:cNvCxnSpPr>
              <a:cxnSpLocks/>
              <a:stCxn id="171" idx="6"/>
              <a:endCxn id="178" idx="2"/>
            </p:cNvCxnSpPr>
            <p:nvPr/>
          </p:nvCxnSpPr>
          <p:spPr>
            <a:xfrm>
              <a:off x="8858270" y="92847"/>
              <a:ext cx="182714" cy="210383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Gerade Verbindung mit Pfeil 165">
              <a:extLst>
                <a:ext uri="{FF2B5EF4-FFF2-40B4-BE49-F238E27FC236}">
                  <a16:creationId xmlns:a16="http://schemas.microsoft.com/office/drawing/2014/main" id="{AF225F3D-A547-EB4B-ABCF-F09ECA464DB2}"/>
                </a:ext>
              </a:extLst>
            </p:cNvPr>
            <p:cNvCxnSpPr>
              <a:cxnSpLocks/>
            </p:cNvCxnSpPr>
            <p:nvPr/>
          </p:nvCxnSpPr>
          <p:spPr>
            <a:xfrm>
              <a:off x="8858270" y="247125"/>
              <a:ext cx="182715" cy="5703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Gerade Verbindung mit Pfeil 166">
              <a:extLst>
                <a:ext uri="{FF2B5EF4-FFF2-40B4-BE49-F238E27FC236}">
                  <a16:creationId xmlns:a16="http://schemas.microsoft.com/office/drawing/2014/main" id="{57470063-C22D-214D-84DC-DCAD5CF0140B}"/>
                </a:ext>
              </a:extLst>
            </p:cNvPr>
            <p:cNvCxnSpPr>
              <a:cxnSpLocks/>
              <a:stCxn id="173" idx="6"/>
              <a:endCxn id="178" idx="2"/>
            </p:cNvCxnSpPr>
            <p:nvPr/>
          </p:nvCxnSpPr>
          <p:spPr>
            <a:xfrm flipV="1">
              <a:off x="8858270" y="303230"/>
              <a:ext cx="182714" cy="96315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Gerade Verbindung mit Pfeil 167">
              <a:extLst>
                <a:ext uri="{FF2B5EF4-FFF2-40B4-BE49-F238E27FC236}">
                  <a16:creationId xmlns:a16="http://schemas.microsoft.com/office/drawing/2014/main" id="{F710160D-AEB3-7848-827C-CF759A6AC712}"/>
                </a:ext>
              </a:extLst>
            </p:cNvPr>
            <p:cNvCxnSpPr>
              <a:cxnSpLocks/>
              <a:stCxn id="174" idx="6"/>
              <a:endCxn id="178" idx="2"/>
            </p:cNvCxnSpPr>
            <p:nvPr/>
          </p:nvCxnSpPr>
          <p:spPr>
            <a:xfrm flipV="1">
              <a:off x="8858270" y="303230"/>
              <a:ext cx="182714" cy="249664"/>
            </a:xfrm>
            <a:prstGeom prst="straightConnector1">
              <a:avLst/>
            </a:prstGeom>
            <a:ln w="0">
              <a:solidFill>
                <a:schemeClr val="bg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Rechteck 54">
            <a:extLst>
              <a:ext uri="{FF2B5EF4-FFF2-40B4-BE49-F238E27FC236}">
                <a16:creationId xmlns:a16="http://schemas.microsoft.com/office/drawing/2014/main" id="{B37C307E-7A8E-B349-89E2-06AC5A32B2BA}"/>
              </a:ext>
            </a:extLst>
          </p:cNvPr>
          <p:cNvSpPr/>
          <p:nvPr/>
        </p:nvSpPr>
        <p:spPr>
          <a:xfrm rot="2360694">
            <a:off x="8023308" y="-1217086"/>
            <a:ext cx="2103456" cy="2102400"/>
          </a:xfrm>
          <a:prstGeom prst="rect">
            <a:avLst/>
          </a:prstGeom>
          <a:noFill/>
          <a:ln w="12700">
            <a:solidFill>
              <a:srgbClr val="47F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49999445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2606</Words>
  <Application>Microsoft Office PowerPoint</Application>
  <PresentationFormat>Bildschirmpräsentation (16:9)</PresentationFormat>
  <Paragraphs>772</Paragraphs>
  <Slides>68</Slides>
  <Notes>68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8" baseType="lpstr">
      <vt:lpstr>Wingdings</vt:lpstr>
      <vt:lpstr>Bree Serif</vt:lpstr>
      <vt:lpstr>Arial</vt:lpstr>
      <vt:lpstr>Roboto Light</vt:lpstr>
      <vt:lpstr>Cambria Math</vt:lpstr>
      <vt:lpstr>Consolas</vt:lpstr>
      <vt:lpstr>Roboto Thin</vt:lpstr>
      <vt:lpstr>Symbol</vt:lpstr>
      <vt:lpstr>Roboto Black</vt:lpstr>
      <vt:lpstr>WEB PROPOSAL</vt:lpstr>
      <vt:lpstr>&amp;</vt:lpstr>
      <vt:lpstr>INHALT</vt:lpstr>
      <vt:lpstr>VANILLA NEURAL NETWORKS</vt:lpstr>
      <vt:lpstr>HIGH-LEVEL AUFBAU</vt:lpstr>
      <vt:lpstr>ARCHITEKTUR</vt:lpstr>
      <vt:lpstr>LAYERAUFBAU</vt:lpstr>
      <vt:lpstr>FORWARD PROPAGATION</vt:lpstr>
      <vt:lpstr>LOSS FUNKTION</vt:lpstr>
      <vt:lpstr>LOSS FUNKTION</vt:lpstr>
      <vt:lpstr>LOSS FUNKTION</vt:lpstr>
      <vt:lpstr>GRADIENT DESCENT</vt:lpstr>
      <vt:lpstr>EXKURS: COMPUTATIONAL GRAPHS</vt:lpstr>
      <vt:lpstr>BACKPROPAGATION</vt:lpstr>
      <vt:lpstr>BACKPROPAGATION</vt:lpstr>
      <vt:lpstr>RECURRENT NEURAL NETWORKS</vt:lpstr>
      <vt:lpstr>PowerPoint-Präsentation</vt:lpstr>
      <vt:lpstr>PowerPoint-Präsentation</vt:lpstr>
      <vt:lpstr>PowerPoint-Präsentation</vt:lpstr>
      <vt:lpstr>PowerPoint-Präsentation</vt:lpstr>
      <vt:lpstr>HIGH-LEVEL AUFBAU</vt:lpstr>
      <vt:lpstr>HIGH-LEVEL AUFBAU</vt:lpstr>
      <vt:lpstr>HIGH-LEVEL AUFBAU</vt:lpstr>
      <vt:lpstr>AUFGEFALTETES RNN</vt:lpstr>
      <vt:lpstr>AUFGEFALTETES RNN</vt:lpstr>
      <vt:lpstr>AUFGEFALTETES RNN</vt:lpstr>
      <vt:lpstr>BACKPROPAGATION THROUGH TIME</vt:lpstr>
      <vt:lpstr>BACKPROPAGATION THROUGH TIME</vt:lpstr>
      <vt:lpstr>BACKPROPAGATION THROUGH TIME</vt:lpstr>
      <vt:lpstr>BACKPROPAGATION THROUGH TIME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BEISPIEL: LANGUAGE MODELS</vt:lpstr>
      <vt:lpstr>RNN PROBLEMATIK</vt:lpstr>
      <vt:lpstr>RNN PROBLEMATIK</vt:lpstr>
      <vt:lpstr>RNN PROBLEMATIK</vt:lpstr>
      <vt:lpstr>RNN PROBLEMATIK</vt:lpstr>
      <vt:lpstr>RNN PROBLEMATIK</vt:lpstr>
      <vt:lpstr>RNN PROBLEMATIK</vt:lpstr>
      <vt:lpstr>LONG SHORT-TERM MEMORY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KEY TAKEAWAYS</vt:lpstr>
      <vt:lpstr>LÖSUNGS-ANSATZ</vt:lpstr>
      <vt:lpstr>ANSATZ</vt:lpstr>
      <vt:lpstr>DATEN</vt:lpstr>
      <vt:lpstr>DATEN</vt:lpstr>
      <vt:lpstr>PREPROCESSING</vt:lpstr>
      <vt:lpstr>MODELARCHITEKTUR</vt:lpstr>
      <vt:lpstr>MODELARCHITEKTUR</vt:lpstr>
      <vt:lpstr>PERFORMANCE</vt:lpstr>
      <vt:lpstr>PERFORMANCE</vt:lpstr>
      <vt:lpstr>PERFORMANCE</vt:lpstr>
      <vt:lpstr>PERFORMANCE</vt:lpstr>
      <vt:lpstr>PERFORMANCE</vt:lpstr>
      <vt:lpstr>FAZIT</vt:lpstr>
      <vt:lpstr>VIELEN DANK!</vt:lpstr>
      <vt:lpstr>QUELLEN/REFERENZEN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RECURRENT NEURAL NETWORKS &amp; LONG SHORT-TERM MEMORY</dc:title>
  <dc:creator>Marcel Bra</dc:creator>
  <cp:lastModifiedBy>Marcel Bra</cp:lastModifiedBy>
  <cp:revision>125</cp:revision>
  <dcterms:modified xsi:type="dcterms:W3CDTF">2021-03-03T13:21:34Z</dcterms:modified>
</cp:coreProperties>
</file>